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7" r:id="rId5"/>
    <p:sldId id="277" r:id="rId6"/>
    <p:sldId id="279" r:id="rId7"/>
    <p:sldId id="280" r:id="rId8"/>
    <p:sldId id="289" r:id="rId9"/>
    <p:sldId id="281" r:id="rId10"/>
    <p:sldId id="282" r:id="rId11"/>
    <p:sldId id="293" r:id="rId12"/>
    <p:sldId id="288" r:id="rId13"/>
    <p:sldId id="283" r:id="rId14"/>
    <p:sldId id="284" r:id="rId15"/>
    <p:sldId id="287" r:id="rId16"/>
    <p:sldId id="292" r:id="rId17"/>
    <p:sldId id="286" r:id="rId18"/>
    <p:sldId id="290" r:id="rId19"/>
    <p:sldId id="291"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51"/>
    <a:srgbClr val="2C567A"/>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7949" autoAdjust="0"/>
  </p:normalViewPr>
  <p:slideViewPr>
    <p:cSldViewPr snapToGrid="0" showGuides="1">
      <p:cViewPr varScale="1">
        <p:scale>
          <a:sx n="91" d="100"/>
          <a:sy n="91" d="100"/>
        </p:scale>
        <p:origin x="322" y="10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2400" y="-8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7/4/2022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7/4/2022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336304E-FDE3-4B4F-A3B7-EBE87F3FA5E2}" type="slidenum">
              <a:rPr lang="en-US" noProof="0" smtClean="0"/>
              <a:t>2</a:t>
            </a:fld>
            <a:endParaRPr lang="en-US" noProof="0" dirty="0"/>
          </a:p>
        </p:txBody>
      </p:sp>
    </p:spTree>
    <p:extLst>
      <p:ext uri="{BB962C8B-B14F-4D97-AF65-F5344CB8AC3E}">
        <p14:creationId xmlns:p14="http://schemas.microsoft.com/office/powerpoint/2010/main" val="659752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17</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cyberlaw.stanford.edu/blog/2012/11/who-owns-link-google-vs-european-publishers" TargetMode="External"/><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hyperlink" Target="https://freesvg.org/github" TargetMode="Externa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dirty="0"/>
              <a:t>Click to edit Master title style</a:t>
            </a:r>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A686352B-226C-4579-B831-0DC14EC3895E}"/>
              </a:ext>
            </a:extLst>
          </p:cNvPr>
          <p:cNvPicPr>
            <a:picLocks noChangeAspect="1"/>
          </p:cNvPicPr>
          <p:nvPr userDrawn="1"/>
        </p:nvPicPr>
        <p:blipFill>
          <a:blip r:embed="rId2">
            <a:duotone>
              <a:schemeClr val="accent2">
                <a:shade val="45000"/>
                <a:satMod val="135000"/>
              </a:schemeClr>
              <a:prstClr val="white"/>
            </a:duotone>
            <a:extLst>
              <a:ext uri="{837473B0-CC2E-450A-ABE3-18F120FF3D39}">
                <a1611:picAttrSrcUrl xmlns:a1611="http://schemas.microsoft.com/office/drawing/2016/11/main" r:id="rId3"/>
              </a:ext>
            </a:extLst>
          </a:blip>
          <a:srcRect/>
          <a:stretch/>
        </p:blipFill>
        <p:spPr>
          <a:xfrm>
            <a:off x="6522084" y="4491529"/>
            <a:ext cx="387795" cy="3877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Graphic 19">
            <a:extLst>
              <a:ext uri="{FF2B5EF4-FFF2-40B4-BE49-F238E27FC236}">
                <a16:creationId xmlns:a16="http://schemas.microsoft.com/office/drawing/2014/main" id="{460C8169-012B-451A-A6C2-6FEC0DC82AFC}"/>
              </a:ext>
            </a:extLst>
          </p:cNvPr>
          <p:cNvPicPr>
            <a:picLocks noChangeAspect="1"/>
          </p:cNvPicPr>
          <p:nvPr userDrawn="1"/>
        </p:nvPicPr>
        <p:blipFill>
          <a:blip r:embed="rId4">
            <a:extLst>
              <a:ext uri="{837473B0-CC2E-450A-ABE3-18F120FF3D39}">
                <a1611:picAttrSrcUrl xmlns:a1611="http://schemas.microsoft.com/office/drawing/2016/11/main" r:id="rId5"/>
              </a:ext>
            </a:extLst>
          </a:blip>
          <a:srcRect/>
          <a:stretch/>
        </p:blipFill>
        <p:spPr>
          <a:xfrm>
            <a:off x="6522084" y="4925640"/>
            <a:ext cx="426575" cy="426575"/>
          </a:xfrm>
          <a:prstGeom prst="plaque">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541475" y="2062947"/>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7/4/2022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webp"/></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sz="3600" dirty="0"/>
              <a:t>Crowdfunding app </a:t>
            </a:r>
            <a:endParaRPr lang="en-US" sz="3200" dirty="0"/>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43650" y="4266743"/>
            <a:ext cx="5143500" cy="503167"/>
          </a:xfrm>
        </p:spPr>
        <p:txBody>
          <a:bodyPr/>
          <a:lstStyle/>
          <a:p>
            <a:r>
              <a:rPr lang="en-US" sz="1800" dirty="0"/>
              <a:t>for education</a:t>
            </a:r>
            <a:endParaRPr lang="en-US" dirty="0"/>
          </a:p>
        </p:txBody>
      </p:sp>
      <p:sp>
        <p:nvSpPr>
          <p:cNvPr id="18" name="Picture Placeholder 17">
            <a:extLst>
              <a:ext uri="{FF2B5EF4-FFF2-40B4-BE49-F238E27FC236}">
                <a16:creationId xmlns:a16="http://schemas.microsoft.com/office/drawing/2014/main" id="{EA32ED38-1F83-DA70-5E11-C7E16CC461A4}"/>
              </a:ext>
            </a:extLst>
          </p:cNvPr>
          <p:cNvSpPr>
            <a:spLocks noGrp="1"/>
          </p:cNvSpPr>
          <p:nvPr>
            <p:ph type="pic" sz="quarter" idx="10"/>
          </p:nvPr>
        </p:nvSpPr>
        <p:spPr/>
      </p:sp>
      <p:pic>
        <p:nvPicPr>
          <p:cNvPr id="7" name="Picture 6">
            <a:extLst>
              <a:ext uri="{FF2B5EF4-FFF2-40B4-BE49-F238E27FC236}">
                <a16:creationId xmlns:a16="http://schemas.microsoft.com/office/drawing/2014/main" id="{C0025295-AA0D-08FA-E716-5568364B0B10}"/>
              </a:ext>
            </a:extLst>
          </p:cNvPr>
          <p:cNvPicPr>
            <a:picLocks noChangeAspect="1"/>
          </p:cNvPicPr>
          <p:nvPr/>
        </p:nvPicPr>
        <p:blipFill>
          <a:blip r:embed="rId3"/>
          <a:stretch>
            <a:fillRect/>
          </a:stretch>
        </p:blipFill>
        <p:spPr>
          <a:xfrm>
            <a:off x="680310" y="724361"/>
            <a:ext cx="5366663" cy="5366663"/>
          </a:xfrm>
          <a:prstGeom prst="ellipse">
            <a:avLst/>
          </a:prstGeom>
          <a:ln w="38100">
            <a:solidFill>
              <a:srgbClr val="0D1D51"/>
            </a:solidFill>
          </a:ln>
        </p:spPr>
      </p:pic>
      <p:sp>
        <p:nvSpPr>
          <p:cNvPr id="19" name="TextBox 18">
            <a:extLst>
              <a:ext uri="{FF2B5EF4-FFF2-40B4-BE49-F238E27FC236}">
                <a16:creationId xmlns:a16="http://schemas.microsoft.com/office/drawing/2014/main" id="{C547C096-1DBA-48FF-ABC7-7E6968008E56}"/>
              </a:ext>
            </a:extLst>
          </p:cNvPr>
          <p:cNvSpPr txBox="1"/>
          <p:nvPr/>
        </p:nvSpPr>
        <p:spPr>
          <a:xfrm>
            <a:off x="9267647" y="5578429"/>
            <a:ext cx="4675516" cy="1477328"/>
          </a:xfrm>
          <a:prstGeom prst="rect">
            <a:avLst/>
          </a:prstGeom>
          <a:noFill/>
        </p:spPr>
        <p:txBody>
          <a:bodyPr wrap="square" rtlCol="0">
            <a:spAutoFit/>
          </a:bodyPr>
          <a:lstStyle/>
          <a:p>
            <a:r>
              <a:rPr lang="en-IN" dirty="0">
                <a:solidFill>
                  <a:schemeClr val="bg1"/>
                </a:solidFill>
              </a:rPr>
              <a:t>Presented by</a:t>
            </a:r>
          </a:p>
          <a:p>
            <a:endParaRPr lang="en-IN" dirty="0">
              <a:solidFill>
                <a:schemeClr val="bg1"/>
              </a:solidFill>
            </a:endParaRPr>
          </a:p>
          <a:p>
            <a:r>
              <a:rPr lang="en-IN" dirty="0">
                <a:solidFill>
                  <a:schemeClr val="bg1"/>
                </a:solidFill>
              </a:rPr>
              <a:t> Karthick B, 1912067</a:t>
            </a:r>
          </a:p>
          <a:p>
            <a:r>
              <a:rPr lang="en-IN" dirty="0">
                <a:solidFill>
                  <a:schemeClr val="bg1"/>
                </a:solidFill>
              </a:rPr>
              <a:t> Jesu Pandian, 1912063</a:t>
            </a:r>
          </a:p>
          <a:p>
            <a:endParaRPr lang="en-IN" dirty="0">
              <a:solidFill>
                <a:schemeClr val="bg1"/>
              </a:solidFill>
            </a:endParaRPr>
          </a:p>
        </p:txBody>
      </p:sp>
      <p:sp>
        <p:nvSpPr>
          <p:cNvPr id="20" name="TextBox 19">
            <a:extLst>
              <a:ext uri="{FF2B5EF4-FFF2-40B4-BE49-F238E27FC236}">
                <a16:creationId xmlns:a16="http://schemas.microsoft.com/office/drawing/2014/main" id="{17E92AE4-0505-9EE7-ABD9-EC5CC12EC69A}"/>
              </a:ext>
            </a:extLst>
          </p:cNvPr>
          <p:cNvSpPr txBox="1"/>
          <p:nvPr/>
        </p:nvSpPr>
        <p:spPr>
          <a:xfrm>
            <a:off x="0" y="6409426"/>
            <a:ext cx="5495027" cy="646331"/>
          </a:xfrm>
          <a:prstGeom prst="rect">
            <a:avLst/>
          </a:prstGeom>
          <a:noFill/>
        </p:spPr>
        <p:txBody>
          <a:bodyPr wrap="square" rtlCol="0">
            <a:spAutoFit/>
          </a:bodyPr>
          <a:lstStyle/>
          <a:p>
            <a:r>
              <a:rPr lang="en-IN" dirty="0">
                <a:solidFill>
                  <a:schemeClr val="bg1"/>
                </a:solidFill>
              </a:rPr>
              <a:t>Guided by: Rajesh Kumar S,  Assistant Professor CSE</a:t>
            </a:r>
          </a:p>
          <a:p>
            <a:endParaRPr lang="en-IN" dirty="0"/>
          </a:p>
        </p:txBody>
      </p: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5EB6AF-84A2-B689-D7D3-80634FB7C11B}"/>
              </a:ext>
            </a:extLst>
          </p:cNvPr>
          <p:cNvSpPr/>
          <p:nvPr/>
        </p:nvSpPr>
        <p:spPr>
          <a:xfrm>
            <a:off x="207034" y="2562606"/>
            <a:ext cx="11064960" cy="3584471"/>
          </a:xfrm>
          <a:prstGeom prst="rect">
            <a:avLst/>
          </a:prstGeom>
          <a:solidFill>
            <a:schemeClr val="bg1"/>
          </a:solidFill>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EAAC9A8B-82C3-3E06-731C-8D3CC01B58AA}"/>
              </a:ext>
            </a:extLst>
          </p:cNvPr>
          <p:cNvSpPr>
            <a:spLocks noGrp="1"/>
          </p:cNvSpPr>
          <p:nvPr>
            <p:ph type="title"/>
          </p:nvPr>
        </p:nvSpPr>
        <p:spPr>
          <a:xfrm>
            <a:off x="609353" y="2193010"/>
            <a:ext cx="3174082" cy="920336"/>
          </a:xfrm>
        </p:spPr>
        <p:txBody>
          <a:bodyPr/>
          <a:lstStyle/>
          <a:p>
            <a:r>
              <a:rPr lang="en-IN" sz="2800" dirty="0"/>
              <a:t>Admin ⚙️</a:t>
            </a:r>
          </a:p>
        </p:txBody>
      </p:sp>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sp>
        <p:nvSpPr>
          <p:cNvPr id="4" name="TextBox 3">
            <a:extLst>
              <a:ext uri="{FF2B5EF4-FFF2-40B4-BE49-F238E27FC236}">
                <a16:creationId xmlns:a16="http://schemas.microsoft.com/office/drawing/2014/main" id="{758C1EC0-2095-8F85-EA83-B2BA30BD8DF6}"/>
              </a:ext>
            </a:extLst>
          </p:cNvPr>
          <p:cNvSpPr txBox="1"/>
          <p:nvPr/>
        </p:nvSpPr>
        <p:spPr>
          <a:xfrm>
            <a:off x="515937" y="1266738"/>
            <a:ext cx="6354645" cy="1295868"/>
          </a:xfrm>
          <a:prstGeom prst="rect">
            <a:avLst/>
          </a:prstGeom>
          <a:noFill/>
        </p:spPr>
        <p:txBody>
          <a:bodyPr wrap="square" rtlCol="0">
            <a:spAutoFit/>
          </a:bodyPr>
          <a:lstStyle/>
          <a:p>
            <a:pPr marL="342900" indent="-342900">
              <a:lnSpc>
                <a:spcPct val="150000"/>
              </a:lnSpc>
              <a:buFont typeface="+mj-lt"/>
              <a:buAutoNum type="arabicPeriod"/>
            </a:pPr>
            <a:r>
              <a:rPr lang="en-IN" dirty="0"/>
              <a:t>Admin</a:t>
            </a:r>
          </a:p>
          <a:p>
            <a:pPr marL="342900" indent="-342900">
              <a:lnSpc>
                <a:spcPct val="150000"/>
              </a:lnSpc>
              <a:buFont typeface="+mj-lt"/>
              <a:buAutoNum type="arabicPeriod"/>
            </a:pPr>
            <a:r>
              <a:rPr lang="en-IN" dirty="0"/>
              <a:t>User </a:t>
            </a:r>
          </a:p>
          <a:p>
            <a:pPr marL="342900" indent="-342900">
              <a:lnSpc>
                <a:spcPct val="150000"/>
              </a:lnSpc>
              <a:buFont typeface="+mj-lt"/>
              <a:buAutoNum type="arabicPeriod"/>
            </a:pPr>
            <a:r>
              <a:rPr lang="en-IN" dirty="0"/>
              <a:t>Guest</a:t>
            </a:r>
          </a:p>
        </p:txBody>
      </p:sp>
      <p:sp>
        <p:nvSpPr>
          <p:cNvPr id="5" name="Title 1">
            <a:extLst>
              <a:ext uri="{FF2B5EF4-FFF2-40B4-BE49-F238E27FC236}">
                <a16:creationId xmlns:a16="http://schemas.microsoft.com/office/drawing/2014/main" id="{006F04AC-D179-EBB3-F3AC-7D2A1CC5107B}"/>
              </a:ext>
            </a:extLst>
          </p:cNvPr>
          <p:cNvSpPr txBox="1">
            <a:spLocks/>
          </p:cNvSpPr>
          <p:nvPr/>
        </p:nvSpPr>
        <p:spPr>
          <a:xfrm>
            <a:off x="609353" y="346402"/>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IN" dirty="0"/>
              <a:t>Modules </a:t>
            </a:r>
          </a:p>
        </p:txBody>
      </p:sp>
      <p:sp>
        <p:nvSpPr>
          <p:cNvPr id="6" name="TextBox 5">
            <a:extLst>
              <a:ext uri="{FF2B5EF4-FFF2-40B4-BE49-F238E27FC236}">
                <a16:creationId xmlns:a16="http://schemas.microsoft.com/office/drawing/2014/main" id="{6A5956D3-8CB0-C280-BDAF-377FD631587F}"/>
              </a:ext>
            </a:extLst>
          </p:cNvPr>
          <p:cNvSpPr txBox="1"/>
          <p:nvPr/>
        </p:nvSpPr>
        <p:spPr>
          <a:xfrm>
            <a:off x="515936" y="3189216"/>
            <a:ext cx="6354645" cy="2126864"/>
          </a:xfrm>
          <a:prstGeom prst="rect">
            <a:avLst/>
          </a:prstGeom>
          <a:noFill/>
        </p:spPr>
        <p:txBody>
          <a:bodyPr wrap="square" rtlCol="0">
            <a:spAutoFit/>
          </a:bodyPr>
          <a:lstStyle/>
          <a:p>
            <a:pPr marL="342900" indent="-342900">
              <a:lnSpc>
                <a:spcPct val="150000"/>
              </a:lnSpc>
              <a:buFont typeface="+mj-lt"/>
              <a:buAutoNum type="arabicPeriod"/>
            </a:pPr>
            <a:r>
              <a:rPr lang="en-IN" dirty="0"/>
              <a:t>Manage Users</a:t>
            </a:r>
          </a:p>
          <a:p>
            <a:pPr marL="342900" indent="-342900">
              <a:lnSpc>
                <a:spcPct val="150000"/>
              </a:lnSpc>
              <a:buFont typeface="+mj-lt"/>
              <a:buAutoNum type="arabicPeriod"/>
            </a:pPr>
            <a:r>
              <a:rPr lang="en-IN" dirty="0"/>
              <a:t>Manage Fundraisers</a:t>
            </a:r>
          </a:p>
          <a:p>
            <a:pPr marL="342900" indent="-342900">
              <a:lnSpc>
                <a:spcPct val="150000"/>
              </a:lnSpc>
              <a:buFont typeface="+mj-lt"/>
              <a:buAutoNum type="arabicPeriod"/>
            </a:pPr>
            <a:r>
              <a:rPr lang="en-IN" dirty="0"/>
              <a:t>Manage Pages in application</a:t>
            </a:r>
          </a:p>
          <a:p>
            <a:pPr marL="342900" indent="-342900">
              <a:lnSpc>
                <a:spcPct val="150000"/>
              </a:lnSpc>
              <a:buFont typeface="+mj-lt"/>
              <a:buAutoNum type="arabicPeriod"/>
            </a:pPr>
            <a:r>
              <a:rPr lang="en-IN" dirty="0"/>
              <a:t>Profile Management</a:t>
            </a:r>
          </a:p>
          <a:p>
            <a:pPr marL="342900" indent="-342900">
              <a:lnSpc>
                <a:spcPct val="150000"/>
              </a:lnSpc>
              <a:buFont typeface="+mj-lt"/>
              <a:buAutoNum type="arabicPeriod"/>
            </a:pPr>
            <a:r>
              <a:rPr lang="en-IN" dirty="0"/>
              <a:t>Wallet Management</a:t>
            </a:r>
          </a:p>
        </p:txBody>
      </p:sp>
      <p:sp>
        <p:nvSpPr>
          <p:cNvPr id="7" name="Title 1">
            <a:extLst>
              <a:ext uri="{FF2B5EF4-FFF2-40B4-BE49-F238E27FC236}">
                <a16:creationId xmlns:a16="http://schemas.microsoft.com/office/drawing/2014/main" id="{193E37BF-B03C-D9A0-263B-613147D675A4}"/>
              </a:ext>
            </a:extLst>
          </p:cNvPr>
          <p:cNvSpPr txBox="1">
            <a:spLocks/>
          </p:cNvSpPr>
          <p:nvPr/>
        </p:nvSpPr>
        <p:spPr>
          <a:xfrm>
            <a:off x="3876851" y="2193010"/>
            <a:ext cx="3174082"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IN" sz="2800" dirty="0"/>
              <a:t>User 👤</a:t>
            </a:r>
          </a:p>
        </p:txBody>
      </p:sp>
      <p:sp>
        <p:nvSpPr>
          <p:cNvPr id="8" name="TextBox 7">
            <a:extLst>
              <a:ext uri="{FF2B5EF4-FFF2-40B4-BE49-F238E27FC236}">
                <a16:creationId xmlns:a16="http://schemas.microsoft.com/office/drawing/2014/main" id="{76299249-C86D-CCD2-940B-243F068B16C9}"/>
              </a:ext>
            </a:extLst>
          </p:cNvPr>
          <p:cNvSpPr txBox="1"/>
          <p:nvPr/>
        </p:nvSpPr>
        <p:spPr>
          <a:xfrm>
            <a:off x="3783435" y="3189216"/>
            <a:ext cx="6354645" cy="2957861"/>
          </a:xfrm>
          <a:prstGeom prst="rect">
            <a:avLst/>
          </a:prstGeom>
          <a:noFill/>
        </p:spPr>
        <p:txBody>
          <a:bodyPr wrap="square" rtlCol="0">
            <a:spAutoFit/>
          </a:bodyPr>
          <a:lstStyle/>
          <a:p>
            <a:pPr marL="342900" indent="-342900">
              <a:lnSpc>
                <a:spcPct val="150000"/>
              </a:lnSpc>
              <a:buFont typeface="+mj-lt"/>
              <a:buAutoNum type="arabicPeriod"/>
            </a:pPr>
            <a:r>
              <a:rPr lang="en-IN" dirty="0"/>
              <a:t>Browse all active fundraising.</a:t>
            </a:r>
          </a:p>
          <a:p>
            <a:pPr marL="342900" indent="-342900">
              <a:lnSpc>
                <a:spcPct val="150000"/>
              </a:lnSpc>
              <a:buFont typeface="+mj-lt"/>
              <a:buAutoNum type="arabicPeriod"/>
            </a:pPr>
            <a:r>
              <a:rPr lang="en-IN" dirty="0"/>
              <a:t>Add and withdraw cash with wallet</a:t>
            </a:r>
          </a:p>
          <a:p>
            <a:pPr marL="342900" indent="-342900">
              <a:lnSpc>
                <a:spcPct val="150000"/>
              </a:lnSpc>
              <a:buFont typeface="+mj-lt"/>
              <a:buAutoNum type="arabicPeriod"/>
            </a:pPr>
            <a:r>
              <a:rPr lang="en-IN" dirty="0"/>
              <a:t>View Transactions</a:t>
            </a:r>
          </a:p>
          <a:p>
            <a:pPr marL="342900" indent="-342900">
              <a:lnSpc>
                <a:spcPct val="150000"/>
              </a:lnSpc>
              <a:buFont typeface="+mj-lt"/>
              <a:buAutoNum type="arabicPeriod"/>
            </a:pPr>
            <a:r>
              <a:rPr lang="en-IN" dirty="0"/>
              <a:t>Vote for others fundraising</a:t>
            </a:r>
          </a:p>
          <a:p>
            <a:pPr marL="342900" indent="-342900">
              <a:lnSpc>
                <a:spcPct val="150000"/>
              </a:lnSpc>
              <a:buFont typeface="+mj-lt"/>
              <a:buAutoNum type="arabicPeriod"/>
            </a:pPr>
            <a:r>
              <a:rPr lang="en-IN" dirty="0"/>
              <a:t>Donation to fundraising</a:t>
            </a:r>
          </a:p>
          <a:p>
            <a:pPr marL="342900" indent="-342900">
              <a:lnSpc>
                <a:spcPct val="150000"/>
              </a:lnSpc>
              <a:buFont typeface="+mj-lt"/>
              <a:buAutoNum type="arabicPeriod"/>
            </a:pPr>
            <a:r>
              <a:rPr lang="en-IN" dirty="0"/>
              <a:t>Share to social media</a:t>
            </a:r>
          </a:p>
          <a:p>
            <a:pPr marL="342900" indent="-342900">
              <a:lnSpc>
                <a:spcPct val="150000"/>
              </a:lnSpc>
              <a:buFont typeface="+mj-lt"/>
              <a:buAutoNum type="arabicPeriod"/>
            </a:pPr>
            <a:r>
              <a:rPr lang="en-IN" dirty="0"/>
              <a:t>Profile management</a:t>
            </a:r>
          </a:p>
        </p:txBody>
      </p:sp>
      <p:sp>
        <p:nvSpPr>
          <p:cNvPr id="9" name="Title 1">
            <a:extLst>
              <a:ext uri="{FF2B5EF4-FFF2-40B4-BE49-F238E27FC236}">
                <a16:creationId xmlns:a16="http://schemas.microsoft.com/office/drawing/2014/main" id="{DDF287BA-95C7-52E8-8F72-6D5748397E73}"/>
              </a:ext>
            </a:extLst>
          </p:cNvPr>
          <p:cNvSpPr txBox="1">
            <a:spLocks/>
          </p:cNvSpPr>
          <p:nvPr/>
        </p:nvSpPr>
        <p:spPr>
          <a:xfrm>
            <a:off x="8097912" y="2193010"/>
            <a:ext cx="3174082"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IN" sz="2800" dirty="0"/>
              <a:t>Guest 👥</a:t>
            </a:r>
          </a:p>
        </p:txBody>
      </p:sp>
      <p:sp>
        <p:nvSpPr>
          <p:cNvPr id="10" name="TextBox 9">
            <a:extLst>
              <a:ext uri="{FF2B5EF4-FFF2-40B4-BE49-F238E27FC236}">
                <a16:creationId xmlns:a16="http://schemas.microsoft.com/office/drawing/2014/main" id="{A89596E2-E111-AC45-2EC6-853A0345DD1C}"/>
              </a:ext>
            </a:extLst>
          </p:cNvPr>
          <p:cNvSpPr txBox="1"/>
          <p:nvPr/>
        </p:nvSpPr>
        <p:spPr>
          <a:xfrm>
            <a:off x="8094671" y="3159249"/>
            <a:ext cx="6354645" cy="880369"/>
          </a:xfrm>
          <a:prstGeom prst="rect">
            <a:avLst/>
          </a:prstGeom>
          <a:noFill/>
        </p:spPr>
        <p:txBody>
          <a:bodyPr wrap="square" rtlCol="0">
            <a:spAutoFit/>
          </a:bodyPr>
          <a:lstStyle/>
          <a:p>
            <a:pPr marL="342900" indent="-342900">
              <a:lnSpc>
                <a:spcPct val="150000"/>
              </a:lnSpc>
              <a:buFont typeface="+mj-lt"/>
              <a:buAutoNum type="arabicPeriod"/>
            </a:pPr>
            <a:r>
              <a:rPr lang="en-IN" dirty="0"/>
              <a:t>Browse all active fundraising.</a:t>
            </a:r>
          </a:p>
          <a:p>
            <a:pPr marL="342900" indent="-342900">
              <a:lnSpc>
                <a:spcPct val="150000"/>
              </a:lnSpc>
              <a:buFont typeface="+mj-lt"/>
              <a:buAutoNum type="arabicPeriod"/>
            </a:pPr>
            <a:r>
              <a:rPr lang="en-IN" dirty="0"/>
              <a:t>Share to social media</a:t>
            </a:r>
          </a:p>
        </p:txBody>
      </p:sp>
    </p:spTree>
    <p:extLst>
      <p:ext uri="{BB962C8B-B14F-4D97-AF65-F5344CB8AC3E}">
        <p14:creationId xmlns:p14="http://schemas.microsoft.com/office/powerpoint/2010/main" val="304278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A8B-82C3-3E06-731C-8D3CC01B58AA}"/>
              </a:ext>
            </a:extLst>
          </p:cNvPr>
          <p:cNvSpPr>
            <a:spLocks noGrp="1"/>
          </p:cNvSpPr>
          <p:nvPr>
            <p:ph type="title"/>
          </p:nvPr>
        </p:nvSpPr>
        <p:spPr/>
        <p:txBody>
          <a:bodyPr/>
          <a:lstStyle/>
          <a:p>
            <a:r>
              <a:rPr lang="en-IN" dirty="0"/>
              <a:t>Experimental results</a:t>
            </a:r>
          </a:p>
        </p:txBody>
      </p:sp>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5" name="Picture 4">
            <a:extLst>
              <a:ext uri="{FF2B5EF4-FFF2-40B4-BE49-F238E27FC236}">
                <a16:creationId xmlns:a16="http://schemas.microsoft.com/office/drawing/2014/main" id="{6C8F922E-D016-A068-CDE8-933CD87440AE}"/>
              </a:ext>
            </a:extLst>
          </p:cNvPr>
          <p:cNvPicPr>
            <a:picLocks noChangeAspect="1"/>
          </p:cNvPicPr>
          <p:nvPr/>
        </p:nvPicPr>
        <p:blipFill>
          <a:blip r:embed="rId2"/>
          <a:stretch>
            <a:fillRect/>
          </a:stretch>
        </p:blipFill>
        <p:spPr>
          <a:xfrm>
            <a:off x="515938" y="1166957"/>
            <a:ext cx="5935196" cy="3075792"/>
          </a:xfrm>
          <a:prstGeom prst="round2DiagRect">
            <a:avLst/>
          </a:prstGeom>
          <a:ln w="28575">
            <a:solidFill>
              <a:schemeClr val="accent1">
                <a:lumMod val="60000"/>
                <a:lumOff val="40000"/>
              </a:schemeClr>
            </a:solidFill>
          </a:ln>
        </p:spPr>
      </p:pic>
      <p:pic>
        <p:nvPicPr>
          <p:cNvPr id="7" name="Picture 6">
            <a:extLst>
              <a:ext uri="{FF2B5EF4-FFF2-40B4-BE49-F238E27FC236}">
                <a16:creationId xmlns:a16="http://schemas.microsoft.com/office/drawing/2014/main" id="{47889EA2-B599-06E7-35BF-B7162CDC1579}"/>
              </a:ext>
            </a:extLst>
          </p:cNvPr>
          <p:cNvPicPr>
            <a:picLocks noChangeAspect="1"/>
          </p:cNvPicPr>
          <p:nvPr/>
        </p:nvPicPr>
        <p:blipFill>
          <a:blip r:embed="rId3"/>
          <a:stretch>
            <a:fillRect/>
          </a:stretch>
        </p:blipFill>
        <p:spPr>
          <a:xfrm>
            <a:off x="4983061" y="3411632"/>
            <a:ext cx="6286150" cy="3231474"/>
          </a:xfrm>
          <a:prstGeom prst="round2DiagRect">
            <a:avLst/>
          </a:prstGeom>
          <a:ln w="28575">
            <a:solidFill>
              <a:schemeClr val="accent1"/>
            </a:solidFill>
          </a:ln>
        </p:spPr>
      </p:pic>
      <p:sp>
        <p:nvSpPr>
          <p:cNvPr id="8" name="TextBox 7">
            <a:extLst>
              <a:ext uri="{FF2B5EF4-FFF2-40B4-BE49-F238E27FC236}">
                <a16:creationId xmlns:a16="http://schemas.microsoft.com/office/drawing/2014/main" id="{D661784B-C427-F60B-D0CD-6169F944C0FE}"/>
              </a:ext>
            </a:extLst>
          </p:cNvPr>
          <p:cNvSpPr txBox="1"/>
          <p:nvPr/>
        </p:nvSpPr>
        <p:spPr>
          <a:xfrm>
            <a:off x="6522441" y="2944535"/>
            <a:ext cx="4500694"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IN" b="1" dirty="0"/>
              <a:t>New Fundraising Form</a:t>
            </a:r>
          </a:p>
        </p:txBody>
      </p:sp>
      <p:sp>
        <p:nvSpPr>
          <p:cNvPr id="10" name="TextBox 9">
            <a:extLst>
              <a:ext uri="{FF2B5EF4-FFF2-40B4-BE49-F238E27FC236}">
                <a16:creationId xmlns:a16="http://schemas.microsoft.com/office/drawing/2014/main" id="{AD6FAA22-2D25-3D0F-CF0D-5012F7F6FE1F}"/>
              </a:ext>
            </a:extLst>
          </p:cNvPr>
          <p:cNvSpPr txBox="1"/>
          <p:nvPr/>
        </p:nvSpPr>
        <p:spPr>
          <a:xfrm>
            <a:off x="387882" y="4372062"/>
            <a:ext cx="4500694"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IN" b="1" dirty="0"/>
              <a:t>Listing of Fundraising in homepage</a:t>
            </a:r>
          </a:p>
        </p:txBody>
      </p:sp>
    </p:spTree>
    <p:extLst>
      <p:ext uri="{BB962C8B-B14F-4D97-AF65-F5344CB8AC3E}">
        <p14:creationId xmlns:p14="http://schemas.microsoft.com/office/powerpoint/2010/main" val="1550213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A8B-82C3-3E06-731C-8D3CC01B58AA}"/>
              </a:ext>
            </a:extLst>
          </p:cNvPr>
          <p:cNvSpPr>
            <a:spLocks noGrp="1"/>
          </p:cNvSpPr>
          <p:nvPr>
            <p:ph type="title"/>
          </p:nvPr>
        </p:nvSpPr>
        <p:spPr/>
        <p:txBody>
          <a:bodyPr/>
          <a:lstStyle/>
          <a:p>
            <a:r>
              <a:rPr lang="en-IN" dirty="0"/>
              <a:t>Experimental results</a:t>
            </a:r>
          </a:p>
        </p:txBody>
      </p:sp>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8" name="TextBox 7">
            <a:extLst>
              <a:ext uri="{FF2B5EF4-FFF2-40B4-BE49-F238E27FC236}">
                <a16:creationId xmlns:a16="http://schemas.microsoft.com/office/drawing/2014/main" id="{D661784B-C427-F60B-D0CD-6169F944C0FE}"/>
              </a:ext>
            </a:extLst>
          </p:cNvPr>
          <p:cNvSpPr txBox="1"/>
          <p:nvPr/>
        </p:nvSpPr>
        <p:spPr>
          <a:xfrm>
            <a:off x="6762346" y="3942014"/>
            <a:ext cx="4500694"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IN" b="1" dirty="0"/>
              <a:t>Admin Panel</a:t>
            </a:r>
          </a:p>
        </p:txBody>
      </p:sp>
      <p:sp>
        <p:nvSpPr>
          <p:cNvPr id="10" name="TextBox 9">
            <a:extLst>
              <a:ext uri="{FF2B5EF4-FFF2-40B4-BE49-F238E27FC236}">
                <a16:creationId xmlns:a16="http://schemas.microsoft.com/office/drawing/2014/main" id="{AD6FAA22-2D25-3D0F-CF0D-5012F7F6FE1F}"/>
              </a:ext>
            </a:extLst>
          </p:cNvPr>
          <p:cNvSpPr txBox="1"/>
          <p:nvPr/>
        </p:nvSpPr>
        <p:spPr>
          <a:xfrm>
            <a:off x="1247636" y="2752201"/>
            <a:ext cx="4500694"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IN" b="1" dirty="0"/>
              <a:t>Wallet of users</a:t>
            </a:r>
          </a:p>
        </p:txBody>
      </p:sp>
      <p:pic>
        <p:nvPicPr>
          <p:cNvPr id="6" name="Picture 5">
            <a:extLst>
              <a:ext uri="{FF2B5EF4-FFF2-40B4-BE49-F238E27FC236}">
                <a16:creationId xmlns:a16="http://schemas.microsoft.com/office/drawing/2014/main" id="{C0778C54-1190-2B1E-C114-0A4CDEECA28E}"/>
              </a:ext>
            </a:extLst>
          </p:cNvPr>
          <p:cNvPicPr>
            <a:picLocks noChangeAspect="1"/>
          </p:cNvPicPr>
          <p:nvPr/>
        </p:nvPicPr>
        <p:blipFill>
          <a:blip r:embed="rId2"/>
          <a:stretch>
            <a:fillRect/>
          </a:stretch>
        </p:blipFill>
        <p:spPr>
          <a:xfrm>
            <a:off x="626850" y="3325166"/>
            <a:ext cx="6034840" cy="3130573"/>
          </a:xfrm>
          <a:prstGeom prst="round2DiagRect">
            <a:avLst/>
          </a:prstGeom>
          <a:ln w="28575">
            <a:solidFill>
              <a:schemeClr val="accent1"/>
            </a:solidFill>
          </a:ln>
        </p:spPr>
      </p:pic>
      <p:pic>
        <p:nvPicPr>
          <p:cNvPr id="11" name="Picture 10">
            <a:extLst>
              <a:ext uri="{FF2B5EF4-FFF2-40B4-BE49-F238E27FC236}">
                <a16:creationId xmlns:a16="http://schemas.microsoft.com/office/drawing/2014/main" id="{33F95BB7-E136-A088-C778-8AA08B109DAF}"/>
              </a:ext>
            </a:extLst>
          </p:cNvPr>
          <p:cNvPicPr>
            <a:picLocks noChangeAspect="1"/>
          </p:cNvPicPr>
          <p:nvPr/>
        </p:nvPicPr>
        <p:blipFill>
          <a:blip r:embed="rId3"/>
          <a:stretch>
            <a:fillRect/>
          </a:stretch>
        </p:blipFill>
        <p:spPr>
          <a:xfrm>
            <a:off x="6026091" y="746620"/>
            <a:ext cx="5878397" cy="3064727"/>
          </a:xfrm>
          <a:prstGeom prst="round2DiagRect">
            <a:avLst>
              <a:gd name="adj1" fmla="val 16667"/>
              <a:gd name="adj2" fmla="val 1692"/>
            </a:avLst>
          </a:prstGeom>
          <a:ln w="28575">
            <a:solidFill>
              <a:schemeClr val="accent1"/>
            </a:solidFill>
          </a:ln>
        </p:spPr>
      </p:pic>
    </p:spTree>
    <p:extLst>
      <p:ext uri="{BB962C8B-B14F-4D97-AF65-F5344CB8AC3E}">
        <p14:creationId xmlns:p14="http://schemas.microsoft.com/office/powerpoint/2010/main" val="1921213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A8B-82C3-3E06-731C-8D3CC01B58AA}"/>
              </a:ext>
            </a:extLst>
          </p:cNvPr>
          <p:cNvSpPr>
            <a:spLocks noGrp="1"/>
          </p:cNvSpPr>
          <p:nvPr>
            <p:ph type="title"/>
          </p:nvPr>
        </p:nvSpPr>
        <p:spPr/>
        <p:txBody>
          <a:bodyPr/>
          <a:lstStyle/>
          <a:p>
            <a:r>
              <a:rPr lang="en-IN" dirty="0"/>
              <a:t>Experimental results</a:t>
            </a:r>
          </a:p>
        </p:txBody>
      </p:sp>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sp>
        <p:nvSpPr>
          <p:cNvPr id="8" name="TextBox 7">
            <a:extLst>
              <a:ext uri="{FF2B5EF4-FFF2-40B4-BE49-F238E27FC236}">
                <a16:creationId xmlns:a16="http://schemas.microsoft.com/office/drawing/2014/main" id="{D661784B-C427-F60B-D0CD-6169F944C0FE}"/>
              </a:ext>
            </a:extLst>
          </p:cNvPr>
          <p:cNvSpPr txBox="1"/>
          <p:nvPr/>
        </p:nvSpPr>
        <p:spPr>
          <a:xfrm>
            <a:off x="6984309" y="3780677"/>
            <a:ext cx="4500694"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IN" b="1" dirty="0"/>
              <a:t>VERCEL DEPLOYEMENT STATUS</a:t>
            </a:r>
          </a:p>
        </p:txBody>
      </p:sp>
      <p:sp>
        <p:nvSpPr>
          <p:cNvPr id="10" name="TextBox 9">
            <a:extLst>
              <a:ext uri="{FF2B5EF4-FFF2-40B4-BE49-F238E27FC236}">
                <a16:creationId xmlns:a16="http://schemas.microsoft.com/office/drawing/2014/main" id="{AD6FAA22-2D25-3D0F-CF0D-5012F7F6FE1F}"/>
              </a:ext>
            </a:extLst>
          </p:cNvPr>
          <p:cNvSpPr txBox="1"/>
          <p:nvPr/>
        </p:nvSpPr>
        <p:spPr>
          <a:xfrm>
            <a:off x="894036" y="2819313"/>
            <a:ext cx="4500694"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IN" b="1" dirty="0"/>
              <a:t>HEROKU API DEPLOYEMENT STATUS</a:t>
            </a:r>
          </a:p>
        </p:txBody>
      </p:sp>
      <p:pic>
        <p:nvPicPr>
          <p:cNvPr id="5" name="Picture 4">
            <a:extLst>
              <a:ext uri="{FF2B5EF4-FFF2-40B4-BE49-F238E27FC236}">
                <a16:creationId xmlns:a16="http://schemas.microsoft.com/office/drawing/2014/main" id="{57A7C4C4-967F-412D-6C9A-12C1CAD27530}"/>
              </a:ext>
            </a:extLst>
          </p:cNvPr>
          <p:cNvPicPr>
            <a:picLocks noChangeAspect="1"/>
          </p:cNvPicPr>
          <p:nvPr/>
        </p:nvPicPr>
        <p:blipFill>
          <a:blip r:embed="rId2"/>
          <a:stretch>
            <a:fillRect/>
          </a:stretch>
        </p:blipFill>
        <p:spPr>
          <a:xfrm>
            <a:off x="5661916" y="622688"/>
            <a:ext cx="6311970" cy="3034665"/>
          </a:xfrm>
          <a:prstGeom prst="round2DiagRect">
            <a:avLst/>
          </a:prstGeom>
        </p:spPr>
      </p:pic>
      <p:pic>
        <p:nvPicPr>
          <p:cNvPr id="9" name="Picture 8">
            <a:extLst>
              <a:ext uri="{FF2B5EF4-FFF2-40B4-BE49-F238E27FC236}">
                <a16:creationId xmlns:a16="http://schemas.microsoft.com/office/drawing/2014/main" id="{2C8BC534-29BF-6A58-262F-CD9200D85AB3}"/>
              </a:ext>
            </a:extLst>
          </p:cNvPr>
          <p:cNvPicPr>
            <a:picLocks noChangeAspect="1"/>
          </p:cNvPicPr>
          <p:nvPr/>
        </p:nvPicPr>
        <p:blipFill>
          <a:blip r:embed="rId3"/>
          <a:stretch>
            <a:fillRect/>
          </a:stretch>
        </p:blipFill>
        <p:spPr>
          <a:xfrm>
            <a:off x="218114" y="3389654"/>
            <a:ext cx="6618800" cy="3333785"/>
          </a:xfrm>
          <a:prstGeom prst="round2DiagRect">
            <a:avLst/>
          </a:prstGeom>
          <a:ln w="28575">
            <a:solidFill>
              <a:schemeClr val="accent1"/>
            </a:solidFill>
          </a:ln>
        </p:spPr>
      </p:pic>
    </p:spTree>
    <p:extLst>
      <p:ext uri="{BB962C8B-B14F-4D97-AF65-F5344CB8AC3E}">
        <p14:creationId xmlns:p14="http://schemas.microsoft.com/office/powerpoint/2010/main" val="3135083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A8B-82C3-3E06-731C-8D3CC01B58AA}"/>
              </a:ext>
            </a:extLst>
          </p:cNvPr>
          <p:cNvSpPr>
            <a:spLocks noGrp="1"/>
          </p:cNvSpPr>
          <p:nvPr>
            <p:ph type="title"/>
          </p:nvPr>
        </p:nvSpPr>
        <p:spPr/>
        <p:txBody>
          <a:bodyPr/>
          <a:lstStyle/>
          <a:p>
            <a:r>
              <a:rPr lang="en-IN" dirty="0"/>
              <a:t>conclusion</a:t>
            </a:r>
          </a:p>
        </p:txBody>
      </p:sp>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sp>
        <p:nvSpPr>
          <p:cNvPr id="4" name="TextBox 3">
            <a:extLst>
              <a:ext uri="{FF2B5EF4-FFF2-40B4-BE49-F238E27FC236}">
                <a16:creationId xmlns:a16="http://schemas.microsoft.com/office/drawing/2014/main" id="{411CA56E-B9EB-2CA3-99BF-600114F61504}"/>
              </a:ext>
            </a:extLst>
          </p:cNvPr>
          <p:cNvSpPr txBox="1"/>
          <p:nvPr/>
        </p:nvSpPr>
        <p:spPr>
          <a:xfrm>
            <a:off x="515938" y="1434517"/>
            <a:ext cx="10767255" cy="3277820"/>
          </a:xfrm>
          <a:prstGeom prst="rect">
            <a:avLst/>
          </a:prstGeom>
          <a:noFill/>
        </p:spPr>
        <p:txBody>
          <a:bodyPr wrap="square" rtlCol="0">
            <a:spAutoFit/>
          </a:bodyPr>
          <a:lstStyle/>
          <a:p>
            <a:pPr marL="285750" indent="-285750">
              <a:lnSpc>
                <a:spcPct val="150000"/>
              </a:lnSpc>
              <a:buClr>
                <a:schemeClr val="accent2"/>
              </a:buClr>
              <a:buFont typeface="Wingdings" panose="05000000000000000000" pitchFamily="2" charset="2"/>
              <a:buChar char="§"/>
            </a:pPr>
            <a:r>
              <a:rPr lang="en-US" dirty="0">
                <a:ea typeface="+mn-lt"/>
                <a:cs typeface="+mn-lt"/>
              </a:rPr>
              <a:t>Crowd Fundraising is the best way to light up students' journey with great help from colleagues of the student, also with the enhanced technical features like inbuilt wallet and things the fund transfer will be so fast. Crowdfunding showed the best result in a lot of surveys made, so here with the help of the next-level features included in application, it will help in progressive the performance. The reference and surveys made on crowdfunding helped a lot in the development of the application. Making awareness about crowdfunding is much easier than other analyzed solutions, once the system has been developed for decent users, we can enable it for further raising of funds.</a:t>
            </a:r>
            <a:endParaRPr lang="en-US" dirty="0">
              <a:cs typeface="Calibri" panose="020F0502020204030204"/>
            </a:endParaRPr>
          </a:p>
          <a:p>
            <a:endParaRPr lang="en-IN" dirty="0"/>
          </a:p>
        </p:txBody>
      </p:sp>
    </p:spTree>
    <p:extLst>
      <p:ext uri="{BB962C8B-B14F-4D97-AF65-F5344CB8AC3E}">
        <p14:creationId xmlns:p14="http://schemas.microsoft.com/office/powerpoint/2010/main" val="86850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A8B-82C3-3E06-731C-8D3CC01B58AA}"/>
              </a:ext>
            </a:extLst>
          </p:cNvPr>
          <p:cNvSpPr>
            <a:spLocks noGrp="1"/>
          </p:cNvSpPr>
          <p:nvPr>
            <p:ph type="title"/>
          </p:nvPr>
        </p:nvSpPr>
        <p:spPr/>
        <p:txBody>
          <a:bodyPr/>
          <a:lstStyle/>
          <a:p>
            <a:r>
              <a:rPr lang="en-IN" dirty="0"/>
              <a:t>reference</a:t>
            </a:r>
          </a:p>
        </p:txBody>
      </p:sp>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sp>
        <p:nvSpPr>
          <p:cNvPr id="4" name="TextBox 3">
            <a:extLst>
              <a:ext uri="{FF2B5EF4-FFF2-40B4-BE49-F238E27FC236}">
                <a16:creationId xmlns:a16="http://schemas.microsoft.com/office/drawing/2014/main" id="{411CA56E-B9EB-2CA3-99BF-600114F61504}"/>
              </a:ext>
            </a:extLst>
          </p:cNvPr>
          <p:cNvSpPr txBox="1"/>
          <p:nvPr/>
        </p:nvSpPr>
        <p:spPr>
          <a:xfrm>
            <a:off x="515938" y="1434517"/>
            <a:ext cx="10767255" cy="5450851"/>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
            </a:pPr>
            <a:r>
              <a:rPr lang="en-IN" dirty="0"/>
              <a:t>Zhuoxin Li &amp; Jason A. Duan Dynamic Strategies for Successful Online Crowdfunding," Working Papers 14-09, NET Institute.- 2014 </a:t>
            </a:r>
          </a:p>
          <a:p>
            <a:pPr marL="285750" indent="-285750">
              <a:lnSpc>
                <a:spcPct val="150000"/>
              </a:lnSpc>
              <a:buClr>
                <a:schemeClr val="accent1"/>
              </a:buClr>
              <a:buFont typeface="Wingdings" panose="05000000000000000000" pitchFamily="2" charset="2"/>
              <a:buChar char="§"/>
            </a:pPr>
            <a:r>
              <a:rPr lang="en-IN" dirty="0"/>
              <a:t>Claire Ingram, Robin </a:t>
            </a:r>
            <a:r>
              <a:rPr lang="en-IN" dirty="0" err="1"/>
              <a:t>Teigland</a:t>
            </a:r>
            <a:r>
              <a:rPr lang="en-IN" dirty="0"/>
              <a:t> and Emmanuelle </a:t>
            </a:r>
            <a:r>
              <a:rPr lang="en-IN" dirty="0" err="1"/>
              <a:t>Vaast</a:t>
            </a:r>
            <a:r>
              <a:rPr lang="en-IN" dirty="0"/>
              <a:t> Crowdfunding in Action: How Institutional Logics Encourage and Constrain Affordance Perception - 30 Nov 2017 </a:t>
            </a:r>
          </a:p>
          <a:p>
            <a:pPr marL="285750" indent="-285750">
              <a:lnSpc>
                <a:spcPct val="150000"/>
              </a:lnSpc>
              <a:buClr>
                <a:schemeClr val="accent1"/>
              </a:buClr>
              <a:buFont typeface="Wingdings" panose="05000000000000000000" pitchFamily="2" charset="2"/>
              <a:buChar char="§"/>
            </a:pPr>
            <a:r>
              <a:rPr lang="en-IN" dirty="0"/>
              <a:t>Chen Zhou, Manpreet Gill, </a:t>
            </a:r>
            <a:r>
              <a:rPr lang="en-IN" dirty="0" err="1"/>
              <a:t>Qiang</a:t>
            </a:r>
            <a:r>
              <a:rPr lang="en-IN" dirty="0"/>
              <a:t> Liu - Empowering Education with Crowdfunding: The Role of Crowdfunded Resources and Crowd Screening November 2, 2021 </a:t>
            </a:r>
          </a:p>
          <a:p>
            <a:pPr marL="285750" indent="-285750">
              <a:lnSpc>
                <a:spcPct val="150000"/>
              </a:lnSpc>
              <a:buClr>
                <a:schemeClr val="accent1"/>
              </a:buClr>
              <a:buFont typeface="Wingdings" panose="05000000000000000000" pitchFamily="2" charset="2"/>
              <a:buChar char="§"/>
            </a:pPr>
            <a:r>
              <a:rPr lang="en-IN" dirty="0"/>
              <a:t>Bagheri, </a:t>
            </a:r>
            <a:r>
              <a:rPr lang="en-IN" dirty="0" err="1"/>
              <a:t>Afsaneh</a:t>
            </a:r>
            <a:r>
              <a:rPr lang="en-IN" dirty="0"/>
              <a:t>, </a:t>
            </a:r>
            <a:r>
              <a:rPr lang="en-IN" dirty="0" err="1"/>
              <a:t>Chitsazan</a:t>
            </a:r>
            <a:r>
              <a:rPr lang="en-IN" dirty="0"/>
              <a:t>, </a:t>
            </a:r>
            <a:r>
              <a:rPr lang="en-IN" dirty="0" err="1"/>
              <a:t>Hasti</a:t>
            </a:r>
            <a:r>
              <a:rPr lang="en-IN" dirty="0"/>
              <a:t>, Ebrahimi, Ashkan (2019) Crowdfunding Motivations: A Focus on Donors’ Perspectives,” Technological Forecasting and Social Change, 146, 218–32.</a:t>
            </a:r>
          </a:p>
          <a:p>
            <a:pPr marL="285750" indent="-285750">
              <a:lnSpc>
                <a:spcPct val="150000"/>
              </a:lnSpc>
              <a:buClr>
                <a:schemeClr val="accent1"/>
              </a:buClr>
              <a:buFont typeface="Wingdings" panose="05000000000000000000" pitchFamily="2" charset="2"/>
              <a:buChar char="§"/>
            </a:pPr>
            <a:r>
              <a:rPr lang="en-IN" dirty="0" err="1"/>
              <a:t>Cachero</a:t>
            </a:r>
            <a:r>
              <a:rPr lang="en-IN" dirty="0"/>
              <a:t>, Paulina, Why Some School Districts Are Banning Teachers from Crowdfunding to Pay for Classroom Supplies – 2019 </a:t>
            </a:r>
          </a:p>
          <a:p>
            <a:pPr marL="285750" indent="-285750">
              <a:lnSpc>
                <a:spcPct val="150000"/>
              </a:lnSpc>
              <a:buClr>
                <a:schemeClr val="accent1"/>
              </a:buClr>
              <a:buFont typeface="Wingdings" panose="05000000000000000000" pitchFamily="2" charset="2"/>
              <a:buChar char="§"/>
            </a:pPr>
            <a:r>
              <a:rPr lang="en-IN" dirty="0"/>
              <a:t>Dai, </a:t>
            </a:r>
            <a:r>
              <a:rPr lang="en-IN" dirty="0" err="1"/>
              <a:t>Hengchen</a:t>
            </a:r>
            <a:r>
              <a:rPr lang="en-IN" dirty="0"/>
              <a:t>, Zhang, Dennis J, “Prosocial Goal Pursuit in Crowdfunding: Evidence from Kickstarter,” Journal of Marketing Research, 56 (3), 498–517 – 2019 [7]Gao, </a:t>
            </a:r>
            <a:r>
              <a:rPr lang="en-IN" dirty="0" err="1"/>
              <a:t>Qiang</a:t>
            </a:r>
            <a:r>
              <a:rPr lang="en-IN" dirty="0"/>
              <a:t>, Lin, </a:t>
            </a:r>
            <a:r>
              <a:rPr lang="en-IN" dirty="0" err="1"/>
              <a:t>Mingfeng</a:t>
            </a:r>
            <a:r>
              <a:rPr lang="en-IN" dirty="0"/>
              <a:t>, Wu, D.J, “Educational Crowdfunding and Student Performance: An Empirical Study,” Information Systems Research, 32 (1), 53–71. – 2021</a:t>
            </a:r>
          </a:p>
        </p:txBody>
      </p:sp>
    </p:spTree>
    <p:extLst>
      <p:ext uri="{BB962C8B-B14F-4D97-AF65-F5344CB8AC3E}">
        <p14:creationId xmlns:p14="http://schemas.microsoft.com/office/powerpoint/2010/main" val="113572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A8B-82C3-3E06-731C-8D3CC01B58AA}"/>
              </a:ext>
            </a:extLst>
          </p:cNvPr>
          <p:cNvSpPr>
            <a:spLocks noGrp="1"/>
          </p:cNvSpPr>
          <p:nvPr>
            <p:ph type="title"/>
          </p:nvPr>
        </p:nvSpPr>
        <p:spPr/>
        <p:txBody>
          <a:bodyPr/>
          <a:lstStyle/>
          <a:p>
            <a:r>
              <a:rPr lang="en-IN" dirty="0"/>
              <a:t>reference</a:t>
            </a:r>
          </a:p>
        </p:txBody>
      </p:sp>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4" name="TextBox 3">
            <a:extLst>
              <a:ext uri="{FF2B5EF4-FFF2-40B4-BE49-F238E27FC236}">
                <a16:creationId xmlns:a16="http://schemas.microsoft.com/office/drawing/2014/main" id="{411CA56E-B9EB-2CA3-99BF-600114F61504}"/>
              </a:ext>
            </a:extLst>
          </p:cNvPr>
          <p:cNvSpPr txBox="1"/>
          <p:nvPr/>
        </p:nvSpPr>
        <p:spPr>
          <a:xfrm>
            <a:off x="515938" y="1434517"/>
            <a:ext cx="11027313" cy="3373359"/>
          </a:xfrm>
          <a:prstGeom prst="rect">
            <a:avLst/>
          </a:prstGeom>
          <a:noFill/>
        </p:spPr>
        <p:txBody>
          <a:bodyPr wrap="square" rtlCol="0">
            <a:spAutoFit/>
          </a:bodyPr>
          <a:lstStyle/>
          <a:p>
            <a:pPr marL="285750" indent="-285750" algn="l" rtl="0" eaLnBrk="1" latinLnBrk="0" hangingPunct="1">
              <a:lnSpc>
                <a:spcPct val="150000"/>
              </a:lnSpc>
              <a:spcBef>
                <a:spcPts val="0"/>
              </a:spcBef>
              <a:spcAft>
                <a:spcPts val="0"/>
              </a:spcAft>
              <a:buClr>
                <a:schemeClr val="tx2"/>
              </a:buClr>
              <a:buFont typeface="Wingdings" panose="05000000000000000000" pitchFamily="2" charset="2"/>
              <a:buChar char="§"/>
            </a:pPr>
            <a:r>
              <a:rPr lang="en-IN" sz="1800" kern="1200" dirty="0">
                <a:solidFill>
                  <a:srgbClr val="000000"/>
                </a:solidFill>
                <a:effectLst/>
                <a:latin typeface="Calibri" panose="020F0502020204030204" pitchFamily="34" charset="0"/>
                <a:ea typeface="+mn-ea"/>
                <a:cs typeface="+mn-cs"/>
              </a:rPr>
              <a:t>Jacobson, Linda , “Requests on Education Crowdfunding Site ‘Exceptionally High,’” Education Dive -July 26 2018. </a:t>
            </a:r>
            <a:endParaRPr lang="en-IN" dirty="0"/>
          </a:p>
          <a:p>
            <a:pPr marL="285750" indent="-285750" algn="l" rtl="0" eaLnBrk="1" latinLnBrk="0" hangingPunct="1">
              <a:lnSpc>
                <a:spcPct val="150000"/>
              </a:lnSpc>
              <a:spcBef>
                <a:spcPts val="0"/>
              </a:spcBef>
              <a:spcAft>
                <a:spcPts val="0"/>
              </a:spcAft>
              <a:buClr>
                <a:schemeClr val="tx2"/>
              </a:buClr>
              <a:buFont typeface="Wingdings" panose="05000000000000000000" pitchFamily="2" charset="2"/>
              <a:buChar char="§"/>
            </a:pPr>
            <a:r>
              <a:rPr lang="en-IN" sz="1800" kern="1200" dirty="0">
                <a:solidFill>
                  <a:srgbClr val="000000"/>
                </a:solidFill>
                <a:effectLst/>
                <a:latin typeface="Calibri" panose="020F0502020204030204" pitchFamily="34" charset="0"/>
                <a:ea typeface="+mn-ea"/>
                <a:cs typeface="+mn-cs"/>
              </a:rPr>
              <a:t>Kim, </a:t>
            </a:r>
            <a:r>
              <a:rPr lang="en-IN" sz="1800" kern="1200" dirty="0" err="1">
                <a:solidFill>
                  <a:srgbClr val="000000"/>
                </a:solidFill>
                <a:effectLst/>
                <a:latin typeface="Calibri" panose="020F0502020204030204" pitchFamily="34" charset="0"/>
                <a:ea typeface="+mn-ea"/>
                <a:cs typeface="+mn-cs"/>
              </a:rPr>
              <a:t>Chul</a:t>
            </a:r>
            <a:r>
              <a:rPr lang="en-IN" sz="1800" kern="1200" dirty="0">
                <a:solidFill>
                  <a:srgbClr val="000000"/>
                </a:solidFill>
                <a:effectLst/>
                <a:latin typeface="Calibri" panose="020F0502020204030204" pitchFamily="34" charset="0"/>
                <a:ea typeface="+mn-ea"/>
                <a:cs typeface="+mn-cs"/>
              </a:rPr>
              <a:t>, Kannan, P.K., </a:t>
            </a:r>
            <a:r>
              <a:rPr lang="en-IN" sz="1800" kern="1200" dirty="0" err="1">
                <a:solidFill>
                  <a:srgbClr val="000000"/>
                </a:solidFill>
                <a:effectLst/>
                <a:latin typeface="Calibri" panose="020F0502020204030204" pitchFamily="34" charset="0"/>
                <a:ea typeface="+mn-ea"/>
                <a:cs typeface="+mn-cs"/>
              </a:rPr>
              <a:t>Trusov</a:t>
            </a:r>
            <a:r>
              <a:rPr lang="en-IN" sz="1800" kern="1200" dirty="0">
                <a:solidFill>
                  <a:srgbClr val="000000"/>
                </a:solidFill>
                <a:effectLst/>
                <a:latin typeface="Calibri" panose="020F0502020204030204" pitchFamily="34" charset="0"/>
                <a:ea typeface="+mn-ea"/>
                <a:cs typeface="+mn-cs"/>
              </a:rPr>
              <a:t>, Michael, </a:t>
            </a:r>
            <a:r>
              <a:rPr lang="en-IN" sz="1800" kern="1200" dirty="0" err="1">
                <a:solidFill>
                  <a:srgbClr val="000000"/>
                </a:solidFill>
                <a:effectLst/>
                <a:latin typeface="Calibri" panose="020F0502020204030204" pitchFamily="34" charset="0"/>
                <a:ea typeface="+mn-ea"/>
                <a:cs typeface="+mn-cs"/>
              </a:rPr>
              <a:t>Ordanini</a:t>
            </a:r>
            <a:r>
              <a:rPr lang="en-IN" sz="1800" kern="1200" dirty="0">
                <a:solidFill>
                  <a:srgbClr val="000000"/>
                </a:solidFill>
                <a:effectLst/>
                <a:latin typeface="Calibri" panose="020F0502020204030204" pitchFamily="34" charset="0"/>
                <a:ea typeface="+mn-ea"/>
                <a:cs typeface="+mn-cs"/>
              </a:rPr>
              <a:t>, Andrea , “</a:t>
            </a:r>
            <a:r>
              <a:rPr lang="en-IN" sz="1800" kern="1200" dirty="0" err="1">
                <a:solidFill>
                  <a:srgbClr val="000000"/>
                </a:solidFill>
                <a:effectLst/>
                <a:latin typeface="Calibri" panose="020F0502020204030204" pitchFamily="34" charset="0"/>
                <a:ea typeface="+mn-ea"/>
                <a:cs typeface="+mn-cs"/>
              </a:rPr>
              <a:t>Modeling</a:t>
            </a:r>
            <a:r>
              <a:rPr lang="en-IN" sz="1800" kern="1200" dirty="0">
                <a:solidFill>
                  <a:srgbClr val="000000"/>
                </a:solidFill>
                <a:effectLst/>
                <a:latin typeface="Calibri" panose="020F0502020204030204" pitchFamily="34" charset="0"/>
                <a:ea typeface="+mn-ea"/>
                <a:cs typeface="+mn-cs"/>
              </a:rPr>
              <a:t> Dynamics in Crowdfunding,” Marketing Science, 39 (2), 339–65 – 2020 20</a:t>
            </a:r>
            <a:endParaRPr lang="en-IN" dirty="0"/>
          </a:p>
          <a:p>
            <a:pPr marL="285750" indent="-285750" algn="l" rtl="0" eaLnBrk="1" latinLnBrk="0" hangingPunct="1">
              <a:lnSpc>
                <a:spcPct val="150000"/>
              </a:lnSpc>
              <a:spcBef>
                <a:spcPts val="0"/>
              </a:spcBef>
              <a:spcAft>
                <a:spcPts val="0"/>
              </a:spcAft>
              <a:buClr>
                <a:schemeClr val="tx2"/>
              </a:buClr>
              <a:buFont typeface="Wingdings" panose="05000000000000000000" pitchFamily="2" charset="2"/>
              <a:buChar char="§"/>
            </a:pPr>
            <a:r>
              <a:rPr lang="en-IN" sz="1800" kern="1200" dirty="0" err="1">
                <a:solidFill>
                  <a:srgbClr val="000000"/>
                </a:solidFill>
                <a:effectLst/>
                <a:latin typeface="Calibri" panose="020F0502020204030204" pitchFamily="34" charset="0"/>
                <a:ea typeface="+mn-ea"/>
                <a:cs typeface="+mn-cs"/>
              </a:rPr>
              <a:t>Mollick</a:t>
            </a:r>
            <a:r>
              <a:rPr lang="en-IN" sz="1800" kern="1200" dirty="0">
                <a:solidFill>
                  <a:srgbClr val="000000"/>
                </a:solidFill>
                <a:effectLst/>
                <a:latin typeface="Calibri" panose="020F0502020204030204" pitchFamily="34" charset="0"/>
                <a:ea typeface="+mn-ea"/>
                <a:cs typeface="+mn-cs"/>
              </a:rPr>
              <a:t>, Ethan , “The Dynamics of Crowdfunding: An Exploratory Study,” Journal of Business Venturing, 29 (1), 1–16 2014.</a:t>
            </a:r>
          </a:p>
          <a:p>
            <a:pPr marL="285750" indent="-285750" algn="l" rtl="0" eaLnBrk="1" latinLnBrk="0" hangingPunct="1">
              <a:lnSpc>
                <a:spcPct val="150000"/>
              </a:lnSpc>
              <a:spcBef>
                <a:spcPts val="0"/>
              </a:spcBef>
              <a:spcAft>
                <a:spcPts val="0"/>
              </a:spcAft>
              <a:buClr>
                <a:schemeClr val="tx2"/>
              </a:buClr>
              <a:buFont typeface="Wingdings" panose="05000000000000000000" pitchFamily="2" charset="2"/>
              <a:buChar char="§"/>
            </a:pPr>
            <a:r>
              <a:rPr lang="en-IN" sz="1800" kern="1200" dirty="0">
                <a:solidFill>
                  <a:srgbClr val="000000"/>
                </a:solidFill>
                <a:effectLst/>
                <a:latin typeface="Calibri" panose="020F0502020204030204" pitchFamily="34" charset="0"/>
                <a:ea typeface="+mn-ea"/>
                <a:cs typeface="+mn-cs"/>
              </a:rPr>
              <a:t>React developer documentation - https://reactjs.org/docs/getting-started.html </a:t>
            </a:r>
          </a:p>
          <a:p>
            <a:pPr marL="285750" indent="-285750" algn="l" rtl="0" eaLnBrk="1" latinLnBrk="0" hangingPunct="1">
              <a:lnSpc>
                <a:spcPct val="150000"/>
              </a:lnSpc>
              <a:spcBef>
                <a:spcPts val="0"/>
              </a:spcBef>
              <a:spcAft>
                <a:spcPts val="0"/>
              </a:spcAft>
              <a:buClr>
                <a:schemeClr val="tx2"/>
              </a:buClr>
              <a:buFont typeface="Wingdings" panose="05000000000000000000" pitchFamily="2" charset="2"/>
              <a:buChar char="§"/>
            </a:pPr>
            <a:r>
              <a:rPr lang="en-IN" sz="1800" kern="1200" dirty="0">
                <a:solidFill>
                  <a:srgbClr val="000000"/>
                </a:solidFill>
                <a:effectLst/>
                <a:latin typeface="Calibri" panose="020F0502020204030204" pitchFamily="34" charset="0"/>
                <a:ea typeface="+mn-ea"/>
                <a:cs typeface="+mn-cs"/>
              </a:rPr>
              <a:t>Spring boot framework developer documentation - https://docs.spring.io/springboot/docs/current/reference/htmlsingle/</a:t>
            </a:r>
            <a:endParaRPr lang="en-IN" dirty="0">
              <a:effectLst/>
            </a:endParaRPr>
          </a:p>
        </p:txBody>
      </p:sp>
    </p:spTree>
    <p:extLst>
      <p:ext uri="{BB962C8B-B14F-4D97-AF65-F5344CB8AC3E}">
        <p14:creationId xmlns:p14="http://schemas.microsoft.com/office/powerpoint/2010/main" val="157101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a:xfrm>
            <a:off x="6915866" y="4569853"/>
            <a:ext cx="4540440" cy="503167"/>
          </a:xfrm>
        </p:spPr>
        <p:txBody>
          <a:bodyPr/>
          <a:lstStyle/>
          <a:p>
            <a:r>
              <a:rPr lang="en-US" sz="1200" dirty="0"/>
              <a:t>Fundsho.karthifairhawn.in</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a:xfrm>
            <a:off x="6922406" y="4938417"/>
            <a:ext cx="4533900" cy="503238"/>
          </a:xfrm>
        </p:spPr>
        <p:txBody>
          <a:bodyPr/>
          <a:lstStyle/>
          <a:p>
            <a:r>
              <a:rPr lang="en-US" sz="1200" dirty="0"/>
              <a:t>github.com/karthifairhawn/Fundsho-Crowdfunding-Backend</a:t>
            </a:r>
          </a:p>
        </p:txBody>
      </p:sp>
      <p:pic>
        <p:nvPicPr>
          <p:cNvPr id="2052" name="Picture 4" descr="864 Handshake Cartoon Human Hand Shaking Illustrations &amp; Clip Art - iStock">
            <a:extLst>
              <a:ext uri="{FF2B5EF4-FFF2-40B4-BE49-F238E27FC236}">
                <a16:creationId xmlns:a16="http://schemas.microsoft.com/office/drawing/2014/main" id="{074E613D-9978-7B03-6FD2-8AFBDFE1D362}"/>
              </a:ext>
            </a:extLst>
          </p:cNvPr>
          <p:cNvPicPr>
            <a:picLocks noChangeAspect="1" noChangeArrowheads="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855453" y="754567"/>
            <a:ext cx="5131280" cy="513128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04CD8-1192-0B99-BCE7-74661D011DEF}"/>
              </a:ext>
            </a:extLst>
          </p:cNvPr>
          <p:cNvSpPr>
            <a:spLocks noGrp="1"/>
          </p:cNvSpPr>
          <p:nvPr>
            <p:ph type="title"/>
          </p:nvPr>
        </p:nvSpPr>
        <p:spPr/>
        <p:txBody>
          <a:bodyPr/>
          <a:lstStyle/>
          <a:p>
            <a:r>
              <a:rPr lang="en-IN" dirty="0"/>
              <a:t>AGENDA</a:t>
            </a:r>
          </a:p>
        </p:txBody>
      </p:sp>
      <p:sp>
        <p:nvSpPr>
          <p:cNvPr id="3" name="Slide Number Placeholder 2">
            <a:extLst>
              <a:ext uri="{FF2B5EF4-FFF2-40B4-BE49-F238E27FC236}">
                <a16:creationId xmlns:a16="http://schemas.microsoft.com/office/drawing/2014/main" id="{072821D8-B8F9-AD88-549E-A9624F057958}"/>
              </a:ext>
            </a:extLst>
          </p:cNvPr>
          <p:cNvSpPr>
            <a:spLocks noGrp="1"/>
          </p:cNvSpPr>
          <p:nvPr>
            <p:ph type="sldNum" sz="quarter" idx="12"/>
          </p:nvPr>
        </p:nvSpPr>
        <p:spPr/>
        <p:txBody>
          <a:bodyPr/>
          <a:lstStyle/>
          <a:p>
            <a:fld id="{9EC71654-96A5-4280-94F3-931C61A9F92C}" type="slidenum">
              <a:rPr lang="en-US" noProof="0" smtClean="0"/>
              <a:pPr/>
              <a:t>2</a:t>
            </a:fld>
            <a:endParaRPr lang="en-US" noProof="0" dirty="0"/>
          </a:p>
        </p:txBody>
      </p:sp>
      <p:sp>
        <p:nvSpPr>
          <p:cNvPr id="5" name="TextBox 4">
            <a:extLst>
              <a:ext uri="{FF2B5EF4-FFF2-40B4-BE49-F238E27FC236}">
                <a16:creationId xmlns:a16="http://schemas.microsoft.com/office/drawing/2014/main" id="{6B5CCAAC-112F-C174-C76A-9D4D303246B2}"/>
              </a:ext>
            </a:extLst>
          </p:cNvPr>
          <p:cNvSpPr txBox="1"/>
          <p:nvPr/>
        </p:nvSpPr>
        <p:spPr>
          <a:xfrm>
            <a:off x="826331" y="1308683"/>
            <a:ext cx="8074389" cy="4199611"/>
          </a:xfrm>
          <a:prstGeom prst="rect">
            <a:avLst/>
          </a:prstGeom>
          <a:noFill/>
        </p:spPr>
        <p:txBody>
          <a:bodyPr wrap="square" rtlCol="0">
            <a:spAutoFit/>
          </a:bodyPr>
          <a:lstStyle/>
          <a:p>
            <a:pPr marL="342900" indent="-342900">
              <a:lnSpc>
                <a:spcPct val="150000"/>
              </a:lnSpc>
              <a:buClr>
                <a:srgbClr val="0070C0"/>
              </a:buClr>
              <a:buFont typeface="Wingdings" panose="05000000000000000000" pitchFamily="2" charset="2"/>
              <a:buChar char="§"/>
            </a:pPr>
            <a:r>
              <a:rPr lang="en-IN" sz="2000" dirty="0"/>
              <a:t>Abstract</a:t>
            </a:r>
          </a:p>
          <a:p>
            <a:pPr marL="342900" indent="-342900">
              <a:lnSpc>
                <a:spcPct val="150000"/>
              </a:lnSpc>
              <a:buClr>
                <a:srgbClr val="0070C0"/>
              </a:buClr>
              <a:buFont typeface="Wingdings" panose="05000000000000000000" pitchFamily="2" charset="2"/>
              <a:buChar char="§"/>
            </a:pPr>
            <a:r>
              <a:rPr lang="en-IN" sz="2000" dirty="0"/>
              <a:t>Literature Survey</a:t>
            </a:r>
          </a:p>
          <a:p>
            <a:pPr marL="342900" indent="-342900">
              <a:lnSpc>
                <a:spcPct val="150000"/>
              </a:lnSpc>
              <a:buClr>
                <a:srgbClr val="0070C0"/>
              </a:buClr>
              <a:buFont typeface="Wingdings" panose="05000000000000000000" pitchFamily="2" charset="2"/>
              <a:buChar char="§"/>
            </a:pPr>
            <a:r>
              <a:rPr lang="en-IN" sz="2000" dirty="0"/>
              <a:t>Empathy Map</a:t>
            </a:r>
          </a:p>
          <a:p>
            <a:pPr marL="342900" indent="-342900">
              <a:lnSpc>
                <a:spcPct val="150000"/>
              </a:lnSpc>
              <a:buClr>
                <a:srgbClr val="0070C0"/>
              </a:buClr>
              <a:buFont typeface="Wingdings" panose="05000000000000000000" pitchFamily="2" charset="2"/>
              <a:buChar char="§"/>
            </a:pPr>
            <a:r>
              <a:rPr lang="en-IN" sz="2000" dirty="0"/>
              <a:t>Proposed Architecture</a:t>
            </a:r>
          </a:p>
          <a:p>
            <a:pPr marL="342900" indent="-342900">
              <a:lnSpc>
                <a:spcPct val="150000"/>
              </a:lnSpc>
              <a:buClr>
                <a:srgbClr val="0070C0"/>
              </a:buClr>
              <a:buFont typeface="Wingdings" panose="05000000000000000000" pitchFamily="2" charset="2"/>
              <a:buChar char="§"/>
            </a:pPr>
            <a:r>
              <a:rPr lang="en-IN" sz="2000" dirty="0"/>
              <a:t>Modules</a:t>
            </a:r>
          </a:p>
          <a:p>
            <a:pPr marL="342900" indent="-342900">
              <a:lnSpc>
                <a:spcPct val="150000"/>
              </a:lnSpc>
              <a:buClr>
                <a:srgbClr val="0070C0"/>
              </a:buClr>
              <a:buFont typeface="Wingdings" panose="05000000000000000000" pitchFamily="2" charset="2"/>
              <a:buChar char="§"/>
            </a:pPr>
            <a:r>
              <a:rPr lang="en-IN" sz="2000" dirty="0"/>
              <a:t>Experimental results</a:t>
            </a:r>
          </a:p>
          <a:p>
            <a:pPr marL="342900" indent="-342900">
              <a:lnSpc>
                <a:spcPct val="150000"/>
              </a:lnSpc>
              <a:buClr>
                <a:srgbClr val="0070C0"/>
              </a:buClr>
              <a:buFont typeface="Wingdings" panose="05000000000000000000" pitchFamily="2" charset="2"/>
              <a:buChar char="§"/>
            </a:pPr>
            <a:r>
              <a:rPr lang="en-IN" sz="2000" dirty="0"/>
              <a:t>Analysis</a:t>
            </a:r>
          </a:p>
          <a:p>
            <a:pPr marL="342900" indent="-342900">
              <a:lnSpc>
                <a:spcPct val="150000"/>
              </a:lnSpc>
              <a:buClr>
                <a:srgbClr val="0070C0"/>
              </a:buClr>
              <a:buFont typeface="Wingdings" panose="05000000000000000000" pitchFamily="2" charset="2"/>
              <a:buChar char="§"/>
            </a:pPr>
            <a:r>
              <a:rPr lang="en-IN" sz="2000" dirty="0"/>
              <a:t>Conclusion</a:t>
            </a:r>
          </a:p>
          <a:p>
            <a:pPr marL="342900" indent="-342900">
              <a:lnSpc>
                <a:spcPct val="150000"/>
              </a:lnSpc>
              <a:buClr>
                <a:srgbClr val="0070C0"/>
              </a:buClr>
              <a:buFont typeface="Wingdings" panose="05000000000000000000" pitchFamily="2" charset="2"/>
              <a:buChar char="§"/>
            </a:pPr>
            <a:r>
              <a:rPr lang="en-IN" sz="2000" dirty="0"/>
              <a:t>Reference</a:t>
            </a:r>
          </a:p>
        </p:txBody>
      </p:sp>
    </p:spTree>
    <p:extLst>
      <p:ext uri="{BB962C8B-B14F-4D97-AF65-F5344CB8AC3E}">
        <p14:creationId xmlns:p14="http://schemas.microsoft.com/office/powerpoint/2010/main" val="118078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A8B-82C3-3E06-731C-8D3CC01B58AA}"/>
              </a:ext>
            </a:extLst>
          </p:cNvPr>
          <p:cNvSpPr>
            <a:spLocks noGrp="1"/>
          </p:cNvSpPr>
          <p:nvPr>
            <p:ph type="title"/>
          </p:nvPr>
        </p:nvSpPr>
        <p:spPr>
          <a:xfrm>
            <a:off x="520700" y="90459"/>
            <a:ext cx="11150600" cy="920336"/>
          </a:xfrm>
        </p:spPr>
        <p:txBody>
          <a:bodyPr/>
          <a:lstStyle/>
          <a:p>
            <a:r>
              <a:rPr lang="en-IN" dirty="0"/>
              <a:t>Abstract</a:t>
            </a:r>
          </a:p>
        </p:txBody>
      </p:sp>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3</a:t>
            </a:fld>
            <a:endParaRPr lang="en-US" noProof="0" dirty="0"/>
          </a:p>
        </p:txBody>
      </p:sp>
      <p:sp>
        <p:nvSpPr>
          <p:cNvPr id="5" name="TextBox 4">
            <a:extLst>
              <a:ext uri="{FF2B5EF4-FFF2-40B4-BE49-F238E27FC236}">
                <a16:creationId xmlns:a16="http://schemas.microsoft.com/office/drawing/2014/main" id="{D16567F9-3298-D3D3-CD3D-50BF6C8B1191}"/>
              </a:ext>
            </a:extLst>
          </p:cNvPr>
          <p:cNvSpPr txBox="1"/>
          <p:nvPr/>
        </p:nvSpPr>
        <p:spPr>
          <a:xfrm>
            <a:off x="515938" y="1135230"/>
            <a:ext cx="10591086" cy="563231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IN" dirty="0"/>
              <a:t>Poverty impact in education is maximum around 1.21 billion population living below the poverty line, peoples are stopping education due to poverty.</a:t>
            </a:r>
          </a:p>
          <a:p>
            <a:pPr marL="285750" indent="-285750">
              <a:buClr>
                <a:schemeClr val="accent1"/>
              </a:buClr>
              <a:buFont typeface="Wingdings" panose="05000000000000000000" pitchFamily="2" charset="2"/>
              <a:buChar char="§"/>
            </a:pPr>
            <a:endParaRPr lang="en-IN" dirty="0"/>
          </a:p>
          <a:p>
            <a:pPr marL="285750" indent="-285750">
              <a:buClr>
                <a:schemeClr val="accent1"/>
              </a:buClr>
              <a:buFont typeface="Wingdings" panose="05000000000000000000" pitchFamily="2" charset="2"/>
              <a:buChar char="§"/>
            </a:pPr>
            <a:r>
              <a:rPr lang="en-IN" dirty="0"/>
              <a:t>So a way to bring education in fast way that does not take so long is crowdfunding, </a:t>
            </a:r>
            <a:r>
              <a:rPr lang="en-US" b="0" i="0" dirty="0">
                <a:solidFill>
                  <a:srgbClr val="333333"/>
                </a:solidFill>
                <a:effectLst/>
              </a:rPr>
              <a:t>Crowdfunding has emerged as a market-based solution to give frontline complex public service.</a:t>
            </a:r>
          </a:p>
          <a:p>
            <a:pPr marL="285750" indent="-285750">
              <a:buClr>
                <a:schemeClr val="accent1"/>
              </a:buClr>
              <a:buFont typeface="Wingdings" panose="05000000000000000000" pitchFamily="2" charset="2"/>
              <a:buChar char="§"/>
            </a:pPr>
            <a:endParaRPr lang="en-US" dirty="0">
              <a:solidFill>
                <a:srgbClr val="333333"/>
              </a:solidFill>
            </a:endParaRPr>
          </a:p>
          <a:p>
            <a:pPr marL="285750" indent="-285750">
              <a:buClr>
                <a:schemeClr val="accent1"/>
              </a:buClr>
              <a:buFont typeface="Wingdings" panose="05000000000000000000" pitchFamily="2" charset="2"/>
              <a:buChar char="§"/>
            </a:pPr>
            <a:r>
              <a:rPr lang="en-US" dirty="0">
                <a:solidFill>
                  <a:srgbClr val="333333"/>
                </a:solidFill>
              </a:rPr>
              <a:t>In there a small donation from various donors will light up a students life, but the cause is students cant go in search of donors, where it comes a public community through application.</a:t>
            </a:r>
          </a:p>
          <a:p>
            <a:pPr marL="285750" indent="-285750">
              <a:buClr>
                <a:schemeClr val="accent1"/>
              </a:buClr>
              <a:buFont typeface="Wingdings" panose="05000000000000000000" pitchFamily="2" charset="2"/>
              <a:buChar char="§"/>
            </a:pPr>
            <a:endParaRPr lang="en-US" dirty="0">
              <a:solidFill>
                <a:srgbClr val="333333"/>
              </a:solidFill>
            </a:endParaRPr>
          </a:p>
          <a:p>
            <a:pPr marL="285750" indent="-285750">
              <a:buClr>
                <a:schemeClr val="accent1"/>
              </a:buClr>
              <a:buFont typeface="Wingdings" panose="05000000000000000000" pitchFamily="2" charset="2"/>
              <a:buChar char="§"/>
            </a:pPr>
            <a:r>
              <a:rPr lang="en-US" dirty="0">
                <a:solidFill>
                  <a:srgbClr val="333333"/>
                </a:solidFill>
              </a:rPr>
              <a:t>The application helps uniting all donors and talented students together in a platform with helps a lot in their in education.</a:t>
            </a:r>
          </a:p>
          <a:p>
            <a:pPr marL="285750" indent="-285750">
              <a:buClr>
                <a:schemeClr val="accent1"/>
              </a:buClr>
              <a:buFont typeface="Wingdings" panose="05000000000000000000" pitchFamily="2" charset="2"/>
              <a:buChar char="§"/>
            </a:pPr>
            <a:endParaRPr lang="en-US" dirty="0">
              <a:solidFill>
                <a:srgbClr val="333333"/>
              </a:solidFill>
            </a:endParaRPr>
          </a:p>
          <a:p>
            <a:pPr marL="285750" indent="-285750">
              <a:buClr>
                <a:schemeClr val="accent1"/>
              </a:buClr>
              <a:buFont typeface="Wingdings" panose="05000000000000000000" pitchFamily="2" charset="2"/>
              <a:buChar char="§"/>
            </a:pPr>
            <a:r>
              <a:rPr lang="en-US" dirty="0">
                <a:solidFill>
                  <a:srgbClr val="333333"/>
                </a:solidFill>
              </a:rPr>
              <a:t>The application is designed in a way that the users can easily showcase their skills to the public that attracts more people to the community.</a:t>
            </a:r>
          </a:p>
          <a:p>
            <a:pPr marL="285750" indent="-285750">
              <a:buClr>
                <a:schemeClr val="accent1"/>
              </a:buClr>
              <a:buFont typeface="Wingdings" panose="05000000000000000000" pitchFamily="2" charset="2"/>
              <a:buChar char="§"/>
            </a:pPr>
            <a:endParaRPr lang="en-US" dirty="0">
              <a:solidFill>
                <a:srgbClr val="333333"/>
              </a:solidFill>
            </a:endParaRPr>
          </a:p>
          <a:p>
            <a:pPr marL="285750" indent="-285750">
              <a:buClr>
                <a:schemeClr val="accent1"/>
              </a:buClr>
              <a:buFont typeface="Wingdings" panose="05000000000000000000" pitchFamily="2" charset="2"/>
              <a:buChar char="§"/>
            </a:pPr>
            <a:r>
              <a:rPr lang="en-US" dirty="0">
                <a:solidFill>
                  <a:srgbClr val="333333"/>
                </a:solidFill>
              </a:rPr>
              <a:t>Integration of the application within an organization with org support will run the community in the balanced way.</a:t>
            </a:r>
          </a:p>
          <a:p>
            <a:pPr marL="285750" indent="-285750">
              <a:buClr>
                <a:schemeClr val="accent1"/>
              </a:buClr>
              <a:buFont typeface="Wingdings" panose="05000000000000000000" pitchFamily="2" charset="2"/>
              <a:buChar char="§"/>
            </a:pPr>
            <a:endParaRPr lang="en-US" dirty="0">
              <a:solidFill>
                <a:srgbClr val="333333"/>
              </a:solidFill>
            </a:endParaRPr>
          </a:p>
          <a:p>
            <a:pPr marL="285750" indent="-285750">
              <a:buClr>
                <a:schemeClr val="accent1"/>
              </a:buClr>
              <a:buFont typeface="Wingdings" panose="05000000000000000000" pitchFamily="2" charset="2"/>
              <a:buChar char="§"/>
            </a:pPr>
            <a:r>
              <a:rPr lang="en-US" dirty="0">
                <a:solidFill>
                  <a:srgbClr val="333333"/>
                </a:solidFill>
              </a:rPr>
              <a:t>Also the solution came with up built in wallet and security system which helps in easy fund </a:t>
            </a:r>
            <a:r>
              <a:rPr lang="en-US" dirty="0" err="1">
                <a:solidFill>
                  <a:srgbClr val="333333"/>
                </a:solidFill>
              </a:rPr>
              <a:t>trasnsaction</a:t>
            </a:r>
            <a:r>
              <a:rPr lang="en-US" dirty="0">
                <a:solidFill>
                  <a:srgbClr val="333333"/>
                </a:solidFill>
              </a:rPr>
              <a:t> which helps a lot in emergency fundraising.</a:t>
            </a:r>
          </a:p>
        </p:txBody>
      </p:sp>
    </p:spTree>
    <p:extLst>
      <p:ext uri="{BB962C8B-B14F-4D97-AF65-F5344CB8AC3E}">
        <p14:creationId xmlns:p14="http://schemas.microsoft.com/office/powerpoint/2010/main" val="2746767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A8B-82C3-3E06-731C-8D3CC01B58AA}"/>
              </a:ext>
            </a:extLst>
          </p:cNvPr>
          <p:cNvSpPr>
            <a:spLocks noGrp="1"/>
          </p:cNvSpPr>
          <p:nvPr>
            <p:ph type="title"/>
          </p:nvPr>
        </p:nvSpPr>
        <p:spPr>
          <a:xfrm>
            <a:off x="520700" y="-86335"/>
            <a:ext cx="11150600" cy="920336"/>
          </a:xfrm>
        </p:spPr>
        <p:txBody>
          <a:bodyPr/>
          <a:lstStyle/>
          <a:p>
            <a:r>
              <a:rPr lang="en-IN" dirty="0"/>
              <a:t>Literature survey</a:t>
            </a:r>
          </a:p>
        </p:txBody>
      </p:sp>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graphicFrame>
        <p:nvGraphicFramePr>
          <p:cNvPr id="4" name="Table 4">
            <a:extLst>
              <a:ext uri="{FF2B5EF4-FFF2-40B4-BE49-F238E27FC236}">
                <a16:creationId xmlns:a16="http://schemas.microsoft.com/office/drawing/2014/main" id="{762B3C21-36BF-8E57-41C8-25B5BA6DB879}"/>
              </a:ext>
            </a:extLst>
          </p:cNvPr>
          <p:cNvGraphicFramePr>
            <a:graphicFrameLocks noGrp="1"/>
          </p:cNvGraphicFramePr>
          <p:nvPr>
            <p:extLst>
              <p:ext uri="{D42A27DB-BD31-4B8C-83A1-F6EECF244321}">
                <p14:modId xmlns:p14="http://schemas.microsoft.com/office/powerpoint/2010/main" val="1898517293"/>
              </p:ext>
            </p:extLst>
          </p:nvPr>
        </p:nvGraphicFramePr>
        <p:xfrm>
          <a:off x="520700" y="882386"/>
          <a:ext cx="10364583" cy="5486400"/>
        </p:xfrm>
        <a:graphic>
          <a:graphicData uri="http://schemas.openxmlformats.org/drawingml/2006/table">
            <a:tbl>
              <a:tblPr firstRow="1" bandRow="1">
                <a:tableStyleId>{5C22544A-7EE6-4342-B048-85BDC9FD1C3A}</a:tableStyleId>
              </a:tblPr>
              <a:tblGrid>
                <a:gridCol w="3454861">
                  <a:extLst>
                    <a:ext uri="{9D8B030D-6E8A-4147-A177-3AD203B41FA5}">
                      <a16:colId xmlns:a16="http://schemas.microsoft.com/office/drawing/2014/main" val="1454598375"/>
                    </a:ext>
                  </a:extLst>
                </a:gridCol>
                <a:gridCol w="3454861">
                  <a:extLst>
                    <a:ext uri="{9D8B030D-6E8A-4147-A177-3AD203B41FA5}">
                      <a16:colId xmlns:a16="http://schemas.microsoft.com/office/drawing/2014/main" val="2217621895"/>
                    </a:ext>
                  </a:extLst>
                </a:gridCol>
                <a:gridCol w="3454861">
                  <a:extLst>
                    <a:ext uri="{9D8B030D-6E8A-4147-A177-3AD203B41FA5}">
                      <a16:colId xmlns:a16="http://schemas.microsoft.com/office/drawing/2014/main" val="237769659"/>
                    </a:ext>
                  </a:extLst>
                </a:gridCol>
              </a:tblGrid>
              <a:tr h="0">
                <a:tc>
                  <a:txBody>
                    <a:bodyPr/>
                    <a:lstStyle/>
                    <a:p>
                      <a:r>
                        <a:rPr lang="en-IN" dirty="0"/>
                        <a:t>Name</a:t>
                      </a:r>
                    </a:p>
                  </a:txBody>
                  <a:tcPr/>
                </a:tc>
                <a:tc>
                  <a:txBody>
                    <a:bodyPr/>
                    <a:lstStyle/>
                    <a:p>
                      <a:r>
                        <a:rPr lang="en-IN" dirty="0"/>
                        <a:t>Author</a:t>
                      </a:r>
                    </a:p>
                  </a:txBody>
                  <a:tcPr/>
                </a:tc>
                <a:tc>
                  <a:txBody>
                    <a:bodyPr/>
                    <a:lstStyle/>
                    <a:p>
                      <a:r>
                        <a:rPr lang="en-IN" dirty="0"/>
                        <a:t>Year</a:t>
                      </a:r>
                    </a:p>
                  </a:txBody>
                  <a:tcPr/>
                </a:tc>
                <a:extLst>
                  <a:ext uri="{0D108BD9-81ED-4DB2-BD59-A6C34878D82A}">
                    <a16:rowId xmlns:a16="http://schemas.microsoft.com/office/drawing/2014/main" val="2046007641"/>
                  </a:ext>
                </a:extLst>
              </a:tr>
              <a:tr h="0">
                <a:tc>
                  <a:txBody>
                    <a:bodyPr/>
                    <a:lstStyle/>
                    <a:p>
                      <a:r>
                        <a:rPr lang="en-US" dirty="0"/>
                        <a:t>Duan Dynamic Strategies for Successful Online Crowdfunding</a:t>
                      </a:r>
                      <a:endParaRPr lang="en-IN" dirty="0"/>
                    </a:p>
                  </a:txBody>
                  <a:tcPr/>
                </a:tc>
                <a:tc>
                  <a:txBody>
                    <a:bodyPr/>
                    <a:lstStyle/>
                    <a:p>
                      <a:r>
                        <a:rPr lang="en-IN" dirty="0"/>
                        <a:t>Zhuoxin Li &amp; Jason A</a:t>
                      </a:r>
                    </a:p>
                  </a:txBody>
                  <a:tcPr/>
                </a:tc>
                <a:tc>
                  <a:txBody>
                    <a:bodyPr/>
                    <a:lstStyle/>
                    <a:p>
                      <a:r>
                        <a:rPr lang="en-IN" dirty="0"/>
                        <a:t>2014</a:t>
                      </a:r>
                    </a:p>
                  </a:txBody>
                  <a:tcPr/>
                </a:tc>
                <a:extLst>
                  <a:ext uri="{0D108BD9-81ED-4DB2-BD59-A6C34878D82A}">
                    <a16:rowId xmlns:a16="http://schemas.microsoft.com/office/drawing/2014/main" val="1773890077"/>
                  </a:ext>
                </a:extLst>
              </a:tr>
              <a:tr h="0">
                <a:tc>
                  <a:txBody>
                    <a:bodyPr/>
                    <a:lstStyle/>
                    <a:p>
                      <a:r>
                        <a:rPr lang="en-US" dirty="0"/>
                        <a:t>Vast Crowdfunding in Action: How Institutional Logics Encourage and Constrain Affordance Perception</a:t>
                      </a:r>
                      <a:endParaRPr lang="en-IN" dirty="0"/>
                    </a:p>
                  </a:txBody>
                  <a:tcPr/>
                </a:tc>
                <a:tc>
                  <a:txBody>
                    <a:bodyPr/>
                    <a:lstStyle/>
                    <a:p>
                      <a:r>
                        <a:rPr lang="en-IN" dirty="0"/>
                        <a:t>Claire Ingram, Robin </a:t>
                      </a:r>
                      <a:r>
                        <a:rPr lang="en-IN" dirty="0" err="1"/>
                        <a:t>Teigland</a:t>
                      </a:r>
                      <a:r>
                        <a:rPr lang="en-IN" dirty="0"/>
                        <a:t> and Emmanuelle</a:t>
                      </a:r>
                    </a:p>
                  </a:txBody>
                  <a:tcPr/>
                </a:tc>
                <a:tc>
                  <a:txBody>
                    <a:bodyPr/>
                    <a:lstStyle/>
                    <a:p>
                      <a:r>
                        <a:rPr lang="en-IN" dirty="0"/>
                        <a:t>2017</a:t>
                      </a:r>
                    </a:p>
                  </a:txBody>
                  <a:tcPr/>
                </a:tc>
                <a:extLst>
                  <a:ext uri="{0D108BD9-81ED-4DB2-BD59-A6C34878D82A}">
                    <a16:rowId xmlns:a16="http://schemas.microsoft.com/office/drawing/2014/main" val="3990057952"/>
                  </a:ext>
                </a:extLst>
              </a:tr>
              <a:tr h="0">
                <a:tc>
                  <a:txBody>
                    <a:bodyPr/>
                    <a:lstStyle/>
                    <a:p>
                      <a:r>
                        <a:rPr lang="en-US" dirty="0"/>
                        <a:t>Crowdfunding Motivations: A Focus on Donors’ Perspectives,” Technological Forecasting and Social Change</a:t>
                      </a:r>
                      <a:endParaRPr lang="en-IN" dirty="0"/>
                    </a:p>
                  </a:txBody>
                  <a:tcPr/>
                </a:tc>
                <a:tc>
                  <a:txBody>
                    <a:bodyPr/>
                    <a:lstStyle/>
                    <a:p>
                      <a:r>
                        <a:rPr lang="en-IN" dirty="0"/>
                        <a:t>Bagheri, </a:t>
                      </a:r>
                      <a:r>
                        <a:rPr lang="en-IN" dirty="0" err="1"/>
                        <a:t>Afsaneh</a:t>
                      </a:r>
                      <a:r>
                        <a:rPr lang="en-IN" dirty="0"/>
                        <a:t>, </a:t>
                      </a:r>
                      <a:r>
                        <a:rPr lang="en-IN" dirty="0" err="1"/>
                        <a:t>Chitsazan</a:t>
                      </a:r>
                      <a:r>
                        <a:rPr lang="en-IN" dirty="0"/>
                        <a:t> , </a:t>
                      </a:r>
                      <a:r>
                        <a:rPr lang="en-IN" dirty="0" err="1"/>
                        <a:t>Hasti</a:t>
                      </a:r>
                      <a:r>
                        <a:rPr lang="en-IN" dirty="0"/>
                        <a:t>, Ebrahimi, Ashkan</a:t>
                      </a:r>
                    </a:p>
                  </a:txBody>
                  <a:tcPr/>
                </a:tc>
                <a:tc>
                  <a:txBody>
                    <a:bodyPr/>
                    <a:lstStyle/>
                    <a:p>
                      <a:r>
                        <a:rPr lang="en-IN" dirty="0"/>
                        <a:t>2019</a:t>
                      </a:r>
                    </a:p>
                  </a:txBody>
                  <a:tcPr/>
                </a:tc>
                <a:extLst>
                  <a:ext uri="{0D108BD9-81ED-4DB2-BD59-A6C34878D82A}">
                    <a16:rowId xmlns:a16="http://schemas.microsoft.com/office/drawing/2014/main" val="1206547178"/>
                  </a:ext>
                </a:extLst>
              </a:tr>
              <a:tr h="0">
                <a:tc>
                  <a:txBody>
                    <a:bodyPr/>
                    <a:lstStyle/>
                    <a:p>
                      <a:r>
                        <a:rPr lang="en-US" dirty="0"/>
                        <a:t>Empowering Education with</a:t>
                      </a:r>
                    </a:p>
                    <a:p>
                      <a:r>
                        <a:rPr lang="en-US" dirty="0"/>
                        <a:t>Crowdfunding: The Role of Crowdfunded Resources and Crowd Screening</a:t>
                      </a:r>
                      <a:endParaRPr lang="en-IN" dirty="0"/>
                    </a:p>
                  </a:txBody>
                  <a:tcPr/>
                </a:tc>
                <a:tc>
                  <a:txBody>
                    <a:bodyPr/>
                    <a:lstStyle/>
                    <a:p>
                      <a:r>
                        <a:rPr lang="en-IN" dirty="0"/>
                        <a:t>Chen Zhou, Manpreet Gill, </a:t>
                      </a:r>
                      <a:r>
                        <a:rPr lang="en-IN" dirty="0" err="1"/>
                        <a:t>Qiang</a:t>
                      </a:r>
                      <a:r>
                        <a:rPr lang="en-IN" dirty="0"/>
                        <a:t> Liu</a:t>
                      </a:r>
                    </a:p>
                  </a:txBody>
                  <a:tcPr/>
                </a:tc>
                <a:tc>
                  <a:txBody>
                    <a:bodyPr/>
                    <a:lstStyle/>
                    <a:p>
                      <a:r>
                        <a:rPr lang="en-IN" dirty="0"/>
                        <a:t>2021</a:t>
                      </a:r>
                    </a:p>
                  </a:txBody>
                  <a:tcPr/>
                </a:tc>
                <a:extLst>
                  <a:ext uri="{0D108BD9-81ED-4DB2-BD59-A6C34878D82A}">
                    <a16:rowId xmlns:a16="http://schemas.microsoft.com/office/drawing/2014/main" val="2505837750"/>
                  </a:ext>
                </a:extLst>
              </a:tr>
              <a:tr h="0">
                <a:tc>
                  <a:txBody>
                    <a:bodyPr/>
                    <a:lstStyle/>
                    <a:p>
                      <a:r>
                        <a:rPr lang="en-US" dirty="0"/>
                        <a:t>Why Some School Districts Are Banning Teachers from Crowdfunding to Pay for Classroom Supplies</a:t>
                      </a:r>
                      <a:endParaRPr lang="en-IN" dirty="0"/>
                    </a:p>
                  </a:txBody>
                  <a:tcPr/>
                </a:tc>
                <a:tc>
                  <a:txBody>
                    <a:bodyPr/>
                    <a:lstStyle/>
                    <a:p>
                      <a:r>
                        <a:rPr lang="en-IN" dirty="0" err="1"/>
                        <a:t>Cachero</a:t>
                      </a:r>
                      <a:r>
                        <a:rPr lang="en-IN" dirty="0"/>
                        <a:t>, Paulina</a:t>
                      </a:r>
                    </a:p>
                  </a:txBody>
                  <a:tcPr/>
                </a:tc>
                <a:tc>
                  <a:txBody>
                    <a:bodyPr/>
                    <a:lstStyle/>
                    <a:p>
                      <a:r>
                        <a:rPr lang="en-IN" dirty="0"/>
                        <a:t>2019</a:t>
                      </a:r>
                    </a:p>
                  </a:txBody>
                  <a:tcPr/>
                </a:tc>
                <a:extLst>
                  <a:ext uri="{0D108BD9-81ED-4DB2-BD59-A6C34878D82A}">
                    <a16:rowId xmlns:a16="http://schemas.microsoft.com/office/drawing/2014/main" val="3745357839"/>
                  </a:ext>
                </a:extLst>
              </a:tr>
            </a:tbl>
          </a:graphicData>
        </a:graphic>
      </p:graphicFrame>
    </p:spTree>
    <p:extLst>
      <p:ext uri="{BB962C8B-B14F-4D97-AF65-F5344CB8AC3E}">
        <p14:creationId xmlns:p14="http://schemas.microsoft.com/office/powerpoint/2010/main" val="242787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graphicFrame>
        <p:nvGraphicFramePr>
          <p:cNvPr id="4" name="Table 4">
            <a:extLst>
              <a:ext uri="{FF2B5EF4-FFF2-40B4-BE49-F238E27FC236}">
                <a16:creationId xmlns:a16="http://schemas.microsoft.com/office/drawing/2014/main" id="{762B3C21-36BF-8E57-41C8-25B5BA6DB879}"/>
              </a:ext>
            </a:extLst>
          </p:cNvPr>
          <p:cNvGraphicFramePr>
            <a:graphicFrameLocks noGrp="1"/>
          </p:cNvGraphicFramePr>
          <p:nvPr>
            <p:extLst>
              <p:ext uri="{D42A27DB-BD31-4B8C-83A1-F6EECF244321}">
                <p14:modId xmlns:p14="http://schemas.microsoft.com/office/powerpoint/2010/main" val="1324783872"/>
              </p:ext>
            </p:extLst>
          </p:nvPr>
        </p:nvGraphicFramePr>
        <p:xfrm>
          <a:off x="461977" y="244823"/>
          <a:ext cx="10364583" cy="5212080"/>
        </p:xfrm>
        <a:graphic>
          <a:graphicData uri="http://schemas.openxmlformats.org/drawingml/2006/table">
            <a:tbl>
              <a:tblPr firstRow="1" bandRow="1">
                <a:tableStyleId>{5C22544A-7EE6-4342-B048-85BDC9FD1C3A}</a:tableStyleId>
              </a:tblPr>
              <a:tblGrid>
                <a:gridCol w="3454861">
                  <a:extLst>
                    <a:ext uri="{9D8B030D-6E8A-4147-A177-3AD203B41FA5}">
                      <a16:colId xmlns:a16="http://schemas.microsoft.com/office/drawing/2014/main" val="1454598375"/>
                    </a:ext>
                  </a:extLst>
                </a:gridCol>
                <a:gridCol w="3454861">
                  <a:extLst>
                    <a:ext uri="{9D8B030D-6E8A-4147-A177-3AD203B41FA5}">
                      <a16:colId xmlns:a16="http://schemas.microsoft.com/office/drawing/2014/main" val="2217621895"/>
                    </a:ext>
                  </a:extLst>
                </a:gridCol>
                <a:gridCol w="3454861">
                  <a:extLst>
                    <a:ext uri="{9D8B030D-6E8A-4147-A177-3AD203B41FA5}">
                      <a16:colId xmlns:a16="http://schemas.microsoft.com/office/drawing/2014/main" val="237769659"/>
                    </a:ext>
                  </a:extLst>
                </a:gridCol>
              </a:tblGrid>
              <a:tr h="0">
                <a:tc>
                  <a:txBody>
                    <a:bodyPr/>
                    <a:lstStyle/>
                    <a:p>
                      <a:r>
                        <a:rPr lang="en-IN" dirty="0"/>
                        <a:t>Name</a:t>
                      </a:r>
                    </a:p>
                  </a:txBody>
                  <a:tcPr/>
                </a:tc>
                <a:tc>
                  <a:txBody>
                    <a:bodyPr/>
                    <a:lstStyle/>
                    <a:p>
                      <a:r>
                        <a:rPr lang="en-IN" dirty="0"/>
                        <a:t>Author</a:t>
                      </a:r>
                    </a:p>
                  </a:txBody>
                  <a:tcPr/>
                </a:tc>
                <a:tc>
                  <a:txBody>
                    <a:bodyPr/>
                    <a:lstStyle/>
                    <a:p>
                      <a:r>
                        <a:rPr lang="en-IN" dirty="0"/>
                        <a:t>Year</a:t>
                      </a:r>
                    </a:p>
                  </a:txBody>
                  <a:tcPr/>
                </a:tc>
                <a:extLst>
                  <a:ext uri="{0D108BD9-81ED-4DB2-BD59-A6C34878D82A}">
                    <a16:rowId xmlns:a16="http://schemas.microsoft.com/office/drawing/2014/main" val="2046007641"/>
                  </a:ext>
                </a:extLst>
              </a:tr>
              <a:tr h="0">
                <a:tc>
                  <a:txBody>
                    <a:bodyPr/>
                    <a:lstStyle/>
                    <a:p>
                      <a:r>
                        <a:rPr lang="en-US" dirty="0"/>
                        <a:t>Educational Crowdfunding and Student Performance: An Empirical Study,” Information Systems Research</a:t>
                      </a:r>
                      <a:endParaRPr lang="en-IN" dirty="0"/>
                    </a:p>
                  </a:txBody>
                  <a:tcPr/>
                </a:tc>
                <a:tc>
                  <a:txBody>
                    <a:bodyPr/>
                    <a:lstStyle/>
                    <a:p>
                      <a:r>
                        <a:rPr lang="en-IN" dirty="0"/>
                        <a:t>Gao, </a:t>
                      </a:r>
                      <a:r>
                        <a:rPr lang="en-IN" dirty="0" err="1"/>
                        <a:t>Qiang</a:t>
                      </a:r>
                      <a:r>
                        <a:rPr lang="en-IN" dirty="0"/>
                        <a:t>, Lin, </a:t>
                      </a:r>
                      <a:r>
                        <a:rPr lang="en-IN" dirty="0" err="1"/>
                        <a:t>Mingfeng</a:t>
                      </a:r>
                      <a:r>
                        <a:rPr lang="en-IN" dirty="0"/>
                        <a:t>, Wu, D.J</a:t>
                      </a:r>
                    </a:p>
                  </a:txBody>
                  <a:tcPr/>
                </a:tc>
                <a:tc>
                  <a:txBody>
                    <a:bodyPr/>
                    <a:lstStyle/>
                    <a:p>
                      <a:r>
                        <a:rPr lang="en-IN" dirty="0"/>
                        <a:t>2021</a:t>
                      </a:r>
                    </a:p>
                  </a:txBody>
                  <a:tcPr/>
                </a:tc>
                <a:extLst>
                  <a:ext uri="{0D108BD9-81ED-4DB2-BD59-A6C34878D82A}">
                    <a16:rowId xmlns:a16="http://schemas.microsoft.com/office/drawing/2014/main" val="1773890077"/>
                  </a:ext>
                </a:extLst>
              </a:tr>
              <a:tr h="0">
                <a:tc>
                  <a:txBody>
                    <a:bodyPr/>
                    <a:lstStyle/>
                    <a:p>
                      <a:r>
                        <a:rPr lang="en-US" dirty="0"/>
                        <a:t>Requests on Education Crowdfunding Site ‘Exceptionally High,’” Education Dive</a:t>
                      </a:r>
                      <a:endParaRPr lang="en-IN" dirty="0"/>
                    </a:p>
                  </a:txBody>
                  <a:tcPr/>
                </a:tc>
                <a:tc>
                  <a:txBody>
                    <a:bodyPr/>
                    <a:lstStyle/>
                    <a:p>
                      <a:r>
                        <a:rPr lang="en-IN" dirty="0"/>
                        <a:t>Jacobson, Linda</a:t>
                      </a:r>
                    </a:p>
                  </a:txBody>
                  <a:tcPr/>
                </a:tc>
                <a:tc>
                  <a:txBody>
                    <a:bodyPr/>
                    <a:lstStyle/>
                    <a:p>
                      <a:r>
                        <a:rPr lang="en-IN" dirty="0"/>
                        <a:t>2018</a:t>
                      </a:r>
                    </a:p>
                  </a:txBody>
                  <a:tcPr/>
                </a:tc>
                <a:extLst>
                  <a:ext uri="{0D108BD9-81ED-4DB2-BD59-A6C34878D82A}">
                    <a16:rowId xmlns:a16="http://schemas.microsoft.com/office/drawing/2014/main" val="3990057952"/>
                  </a:ext>
                </a:extLst>
              </a:tr>
              <a:tr h="0">
                <a:tc>
                  <a:txBody>
                    <a:bodyPr/>
                    <a:lstStyle/>
                    <a:p>
                      <a:r>
                        <a:rPr lang="en-US" dirty="0"/>
                        <a:t>Modeling Dynamics in Crowdfunding,” Marketing Science</a:t>
                      </a:r>
                      <a:endParaRPr lang="en-IN" dirty="0"/>
                    </a:p>
                  </a:txBody>
                  <a:tcPr/>
                </a:tc>
                <a:tc>
                  <a:txBody>
                    <a:bodyPr/>
                    <a:lstStyle/>
                    <a:p>
                      <a:r>
                        <a:rPr lang="en-IN" dirty="0"/>
                        <a:t>Kim, </a:t>
                      </a:r>
                      <a:r>
                        <a:rPr lang="en-IN" dirty="0" err="1"/>
                        <a:t>Chul</a:t>
                      </a:r>
                      <a:r>
                        <a:rPr lang="en-IN" dirty="0"/>
                        <a:t>, Kannan, P.K., </a:t>
                      </a:r>
                      <a:r>
                        <a:rPr lang="en-IN" dirty="0" err="1"/>
                        <a:t>Trusov</a:t>
                      </a:r>
                      <a:r>
                        <a:rPr lang="en-IN" dirty="0"/>
                        <a:t>, Michael, </a:t>
                      </a:r>
                      <a:r>
                        <a:rPr lang="en-IN" dirty="0" err="1"/>
                        <a:t>Ordanini</a:t>
                      </a:r>
                      <a:r>
                        <a:rPr lang="en-IN" dirty="0"/>
                        <a:t>, Andrea</a:t>
                      </a:r>
                    </a:p>
                  </a:txBody>
                  <a:tcPr/>
                </a:tc>
                <a:tc>
                  <a:txBody>
                    <a:bodyPr/>
                    <a:lstStyle/>
                    <a:p>
                      <a:r>
                        <a:rPr lang="en-IN" dirty="0"/>
                        <a:t>2020</a:t>
                      </a:r>
                    </a:p>
                  </a:txBody>
                  <a:tcPr/>
                </a:tc>
                <a:extLst>
                  <a:ext uri="{0D108BD9-81ED-4DB2-BD59-A6C34878D82A}">
                    <a16:rowId xmlns:a16="http://schemas.microsoft.com/office/drawing/2014/main" val="1206547178"/>
                  </a:ext>
                </a:extLst>
              </a:tr>
              <a:tr h="0">
                <a:tc>
                  <a:txBody>
                    <a:bodyPr/>
                    <a:lstStyle/>
                    <a:p>
                      <a:r>
                        <a:rPr lang="en-US" dirty="0"/>
                        <a:t>The Dynamics of Crowdfunding: An Exploratory Study” Journal of Business Venturing</a:t>
                      </a:r>
                      <a:endParaRPr lang="en-IN" dirty="0"/>
                    </a:p>
                  </a:txBody>
                  <a:tcPr/>
                </a:tc>
                <a:tc>
                  <a:txBody>
                    <a:bodyPr/>
                    <a:lstStyle/>
                    <a:p>
                      <a:r>
                        <a:rPr lang="en-IN" dirty="0" err="1"/>
                        <a:t>Mollick</a:t>
                      </a:r>
                      <a:r>
                        <a:rPr lang="en-IN" dirty="0"/>
                        <a:t>, Ethan</a:t>
                      </a:r>
                    </a:p>
                  </a:txBody>
                  <a:tcPr/>
                </a:tc>
                <a:tc>
                  <a:txBody>
                    <a:bodyPr/>
                    <a:lstStyle/>
                    <a:p>
                      <a:r>
                        <a:rPr lang="en-IN" dirty="0"/>
                        <a:t>2014</a:t>
                      </a:r>
                    </a:p>
                  </a:txBody>
                  <a:tcPr/>
                </a:tc>
                <a:extLst>
                  <a:ext uri="{0D108BD9-81ED-4DB2-BD59-A6C34878D82A}">
                    <a16:rowId xmlns:a16="http://schemas.microsoft.com/office/drawing/2014/main" val="2505837750"/>
                  </a:ext>
                </a:extLst>
              </a:tr>
              <a:tr h="0">
                <a:tc>
                  <a:txBody>
                    <a:bodyPr/>
                    <a:lstStyle/>
                    <a:p>
                      <a:r>
                        <a:rPr lang="en-US" dirty="0"/>
                        <a:t>Educational Crowdfunding and Student Performance: An Empirical Study,” Information Systems Research</a:t>
                      </a:r>
                      <a:endParaRPr lang="en-IN" dirty="0"/>
                    </a:p>
                  </a:txBody>
                  <a:tcPr/>
                </a:tc>
                <a:tc>
                  <a:txBody>
                    <a:bodyPr/>
                    <a:lstStyle/>
                    <a:p>
                      <a:r>
                        <a:rPr lang="en-IN" dirty="0"/>
                        <a:t>Gao, </a:t>
                      </a:r>
                      <a:r>
                        <a:rPr lang="en-IN" dirty="0" err="1"/>
                        <a:t>Qiang</a:t>
                      </a:r>
                      <a:r>
                        <a:rPr lang="en-IN" dirty="0"/>
                        <a:t>, Lin, </a:t>
                      </a:r>
                      <a:r>
                        <a:rPr lang="en-IN" dirty="0" err="1"/>
                        <a:t>Mingfeng</a:t>
                      </a:r>
                      <a:r>
                        <a:rPr lang="en-IN" dirty="0"/>
                        <a:t>, Wu, D.J</a:t>
                      </a:r>
                    </a:p>
                  </a:txBody>
                  <a:tcPr/>
                </a:tc>
                <a:tc>
                  <a:txBody>
                    <a:bodyPr/>
                    <a:lstStyle/>
                    <a:p>
                      <a:r>
                        <a:rPr lang="en-IN" dirty="0"/>
                        <a:t>2021</a:t>
                      </a:r>
                    </a:p>
                  </a:txBody>
                  <a:tcPr/>
                </a:tc>
                <a:extLst>
                  <a:ext uri="{0D108BD9-81ED-4DB2-BD59-A6C34878D82A}">
                    <a16:rowId xmlns:a16="http://schemas.microsoft.com/office/drawing/2014/main" val="3745357839"/>
                  </a:ext>
                </a:extLst>
              </a:tr>
            </a:tbl>
          </a:graphicData>
        </a:graphic>
      </p:graphicFrame>
    </p:spTree>
    <p:extLst>
      <p:ext uri="{BB962C8B-B14F-4D97-AF65-F5344CB8AC3E}">
        <p14:creationId xmlns:p14="http://schemas.microsoft.com/office/powerpoint/2010/main" val="383539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A8B-82C3-3E06-731C-8D3CC01B58AA}"/>
              </a:ext>
            </a:extLst>
          </p:cNvPr>
          <p:cNvSpPr>
            <a:spLocks noGrp="1"/>
          </p:cNvSpPr>
          <p:nvPr>
            <p:ph type="title"/>
          </p:nvPr>
        </p:nvSpPr>
        <p:spPr/>
        <p:txBody>
          <a:bodyPr/>
          <a:lstStyle/>
          <a:p>
            <a:r>
              <a:rPr lang="en-IN" dirty="0"/>
              <a:t>Empathy map</a:t>
            </a:r>
          </a:p>
        </p:txBody>
      </p:sp>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6</a:t>
            </a:fld>
            <a:endParaRPr lang="en-US" noProof="0" dirty="0"/>
          </a:p>
        </p:txBody>
      </p:sp>
      <p:pic>
        <p:nvPicPr>
          <p:cNvPr id="5" name="Picture 4">
            <a:extLst>
              <a:ext uri="{FF2B5EF4-FFF2-40B4-BE49-F238E27FC236}">
                <a16:creationId xmlns:a16="http://schemas.microsoft.com/office/drawing/2014/main" id="{5413AD95-D100-7797-B466-058B879A8DFA}"/>
              </a:ext>
            </a:extLst>
          </p:cNvPr>
          <p:cNvPicPr>
            <a:picLocks noChangeAspect="1"/>
          </p:cNvPicPr>
          <p:nvPr/>
        </p:nvPicPr>
        <p:blipFill rotWithShape="1">
          <a:blip r:embed="rId2"/>
          <a:srcRect t="3650"/>
          <a:stretch/>
        </p:blipFill>
        <p:spPr>
          <a:xfrm>
            <a:off x="974250" y="1166957"/>
            <a:ext cx="5854389" cy="5559917"/>
          </a:xfrm>
          <a:prstGeom prst="round2DiagRect">
            <a:avLst>
              <a:gd name="adj1" fmla="val 16667"/>
              <a:gd name="adj2" fmla="val 0"/>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3644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A8B-82C3-3E06-731C-8D3CC01B58AA}"/>
              </a:ext>
            </a:extLst>
          </p:cNvPr>
          <p:cNvSpPr>
            <a:spLocks noGrp="1"/>
          </p:cNvSpPr>
          <p:nvPr>
            <p:ph type="title"/>
          </p:nvPr>
        </p:nvSpPr>
        <p:spPr/>
        <p:txBody>
          <a:bodyPr/>
          <a:lstStyle/>
          <a:p>
            <a:r>
              <a:rPr lang="en-IN" dirty="0"/>
              <a:t>Proposed architecture</a:t>
            </a:r>
          </a:p>
        </p:txBody>
      </p:sp>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sp>
        <p:nvSpPr>
          <p:cNvPr id="6" name="Title 1">
            <a:extLst>
              <a:ext uri="{FF2B5EF4-FFF2-40B4-BE49-F238E27FC236}">
                <a16:creationId xmlns:a16="http://schemas.microsoft.com/office/drawing/2014/main" id="{2208B469-CA2D-2D91-D8DC-2FC00ED3E65F}"/>
              </a:ext>
            </a:extLst>
          </p:cNvPr>
          <p:cNvSpPr txBox="1">
            <a:spLocks/>
          </p:cNvSpPr>
          <p:nvPr/>
        </p:nvSpPr>
        <p:spPr>
          <a:xfrm>
            <a:off x="525462" y="793303"/>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IN" sz="2400" dirty="0"/>
              <a:t>System architecture</a:t>
            </a:r>
          </a:p>
        </p:txBody>
      </p:sp>
      <p:pic>
        <p:nvPicPr>
          <p:cNvPr id="8" name="Picture 7">
            <a:extLst>
              <a:ext uri="{FF2B5EF4-FFF2-40B4-BE49-F238E27FC236}">
                <a16:creationId xmlns:a16="http://schemas.microsoft.com/office/drawing/2014/main" id="{B14378CD-30C5-6E68-4A6D-A9C4B4668158}"/>
              </a:ext>
            </a:extLst>
          </p:cNvPr>
          <p:cNvPicPr>
            <a:picLocks noChangeAspect="1"/>
          </p:cNvPicPr>
          <p:nvPr/>
        </p:nvPicPr>
        <p:blipFill>
          <a:blip r:embed="rId2"/>
          <a:stretch>
            <a:fillRect/>
          </a:stretch>
        </p:blipFill>
        <p:spPr>
          <a:xfrm>
            <a:off x="692441" y="1988514"/>
            <a:ext cx="6629400" cy="446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5936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3E588726-8646-D037-5021-34EA9B76E678}"/>
              </a:ext>
            </a:extLst>
          </p:cNvPr>
          <p:cNvPicPr>
            <a:picLocks noGrp="1" noChangeAspect="1"/>
          </p:cNvPicPr>
          <p:nvPr>
            <p:ph type="pic" sz="quarter" idx="19"/>
          </p:nvPr>
        </p:nvPicPr>
        <p:blipFill>
          <a:blip r:embed="rId2">
            <a:extLst>
              <a:ext uri="{96DAC541-7B7A-43D3-8B79-37D633B846F1}">
                <asvg:svgBlip xmlns:asvg="http://schemas.microsoft.com/office/drawing/2016/SVG/main" r:embed="rId3"/>
              </a:ext>
            </a:extLst>
          </a:blip>
          <a:srcRect t="158" b="158"/>
          <a:stretch>
            <a:fillRect/>
          </a:stretch>
        </p:blipFill>
        <p:spPr/>
      </p:pic>
      <p:sp>
        <p:nvSpPr>
          <p:cNvPr id="3" name="Title 2">
            <a:extLst>
              <a:ext uri="{FF2B5EF4-FFF2-40B4-BE49-F238E27FC236}">
                <a16:creationId xmlns:a16="http://schemas.microsoft.com/office/drawing/2014/main" id="{AD187BBC-6D85-5340-2079-075DAE33ECCF}"/>
              </a:ext>
            </a:extLst>
          </p:cNvPr>
          <p:cNvSpPr>
            <a:spLocks noGrp="1"/>
          </p:cNvSpPr>
          <p:nvPr>
            <p:ph type="title"/>
          </p:nvPr>
        </p:nvSpPr>
        <p:spPr/>
        <p:txBody>
          <a:bodyPr/>
          <a:lstStyle/>
          <a:p>
            <a:r>
              <a:rPr lang="en-IN" dirty="0"/>
              <a:t>Spring boot + react architecture </a:t>
            </a:r>
          </a:p>
        </p:txBody>
      </p:sp>
      <p:sp>
        <p:nvSpPr>
          <p:cNvPr id="4" name="Content Placeholder 3">
            <a:extLst>
              <a:ext uri="{FF2B5EF4-FFF2-40B4-BE49-F238E27FC236}">
                <a16:creationId xmlns:a16="http://schemas.microsoft.com/office/drawing/2014/main" id="{0D2B01F1-4C07-E2AD-772A-A0215D742711}"/>
              </a:ext>
            </a:extLst>
          </p:cNvPr>
          <p:cNvSpPr>
            <a:spLocks noGrp="1"/>
          </p:cNvSpPr>
          <p:nvPr>
            <p:ph idx="1"/>
          </p:nvPr>
        </p:nvSpPr>
        <p:spPr/>
        <p:txBody>
          <a:bodyPr/>
          <a:lstStyle/>
          <a:p>
            <a:pPr marL="342900" indent="-342900" algn="l">
              <a:buFont typeface="+mj-lt"/>
              <a:buAutoNum type="arabicPeriod"/>
            </a:pPr>
            <a:r>
              <a:rPr lang="en-US" b="0" i="0" dirty="0">
                <a:solidFill>
                  <a:srgbClr val="21324C"/>
                </a:solidFill>
                <a:effectLst/>
              </a:rPr>
              <a:t>Uses the very lightweight POJO model when writing classes</a:t>
            </a:r>
          </a:p>
          <a:p>
            <a:pPr marL="342900" indent="-342900" algn="l">
              <a:buFont typeface="+mj-lt"/>
              <a:buAutoNum type="arabicPeriod"/>
            </a:pPr>
            <a:r>
              <a:rPr lang="en-US" b="0" i="0" dirty="0">
                <a:solidFill>
                  <a:srgbClr val="21324C"/>
                </a:solidFill>
                <a:effectLst/>
              </a:rPr>
              <a:t>Allows us to freely link modules and easily test them</a:t>
            </a:r>
          </a:p>
          <a:p>
            <a:pPr marL="342900" indent="-342900" algn="l">
              <a:buFont typeface="+mj-lt"/>
              <a:buAutoNum type="arabicPeriod"/>
            </a:pPr>
            <a:r>
              <a:rPr lang="en-US" dirty="0">
                <a:solidFill>
                  <a:srgbClr val="21324C"/>
                </a:solidFill>
              </a:rPr>
              <a:t>Provides lot of security features.</a:t>
            </a:r>
          </a:p>
          <a:p>
            <a:pPr marL="342900" indent="-342900" algn="l">
              <a:buFont typeface="+mj-lt"/>
              <a:buAutoNum type="arabicPeriod"/>
            </a:pPr>
            <a:r>
              <a:rPr lang="en-US" dirty="0">
                <a:solidFill>
                  <a:srgbClr val="21324C"/>
                </a:solidFill>
              </a:rPr>
              <a:t>JPA enables easy DB communication</a:t>
            </a:r>
          </a:p>
          <a:p>
            <a:pPr marL="342900" indent="-342900" algn="l">
              <a:buFont typeface="+mj-lt"/>
              <a:buAutoNum type="arabicPeriod"/>
            </a:pPr>
            <a:r>
              <a:rPr lang="en-US" dirty="0">
                <a:solidFill>
                  <a:srgbClr val="21324C"/>
                </a:solidFill>
              </a:rPr>
              <a:t>Scalable</a:t>
            </a:r>
            <a:endParaRPr lang="en-IN" dirty="0"/>
          </a:p>
        </p:txBody>
      </p:sp>
      <p:sp>
        <p:nvSpPr>
          <p:cNvPr id="5" name="Slide Number Placeholder 4">
            <a:extLst>
              <a:ext uri="{FF2B5EF4-FFF2-40B4-BE49-F238E27FC236}">
                <a16:creationId xmlns:a16="http://schemas.microsoft.com/office/drawing/2014/main" id="{8079D2F1-0A9B-314D-6478-62A4F966844D}"/>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pic>
        <p:nvPicPr>
          <p:cNvPr id="12" name="Picture Placeholder 11">
            <a:extLst>
              <a:ext uri="{FF2B5EF4-FFF2-40B4-BE49-F238E27FC236}">
                <a16:creationId xmlns:a16="http://schemas.microsoft.com/office/drawing/2014/main" id="{0CF0D24A-B623-1BD1-F7A8-7B9C042473E3}"/>
              </a:ext>
            </a:extLst>
          </p:cNvPr>
          <p:cNvPicPr>
            <a:picLocks noGrp="1" noChangeAspect="1"/>
          </p:cNvPicPr>
          <p:nvPr>
            <p:ph type="pic" sz="quarter" idx="13"/>
          </p:nvPr>
        </p:nvPicPr>
        <p:blipFill rotWithShape="1">
          <a:blip r:embed="rId4"/>
          <a:srcRect l="20766" t="1589" r="20114" b="14449"/>
          <a:stretch/>
        </p:blipFill>
        <p:spPr>
          <a:xfrm>
            <a:off x="3883544" y="2059070"/>
            <a:ext cx="4424362" cy="3671824"/>
          </a:xfrm>
        </p:spPr>
      </p:pic>
      <p:sp>
        <p:nvSpPr>
          <p:cNvPr id="7" name="Content Placeholder 6">
            <a:extLst>
              <a:ext uri="{FF2B5EF4-FFF2-40B4-BE49-F238E27FC236}">
                <a16:creationId xmlns:a16="http://schemas.microsoft.com/office/drawing/2014/main" id="{63014968-CFEB-3E81-FB12-20F0C385B1E0}"/>
              </a:ext>
            </a:extLst>
          </p:cNvPr>
          <p:cNvSpPr>
            <a:spLocks noGrp="1"/>
          </p:cNvSpPr>
          <p:nvPr>
            <p:ph idx="14"/>
          </p:nvPr>
        </p:nvSpPr>
        <p:spPr/>
        <p:txBody>
          <a:bodyPr/>
          <a:lstStyle/>
          <a:p>
            <a:pPr marL="342900" indent="-342900" algn="l">
              <a:buFont typeface="+mj-lt"/>
              <a:buAutoNum type="arabicPeriod"/>
            </a:pPr>
            <a:r>
              <a:rPr lang="en-IN" dirty="0"/>
              <a:t>Component based development.</a:t>
            </a:r>
          </a:p>
          <a:p>
            <a:pPr marL="342900" indent="-342900" algn="l">
              <a:buFont typeface="+mj-lt"/>
              <a:buAutoNum type="arabicPeriod"/>
            </a:pPr>
            <a:r>
              <a:rPr lang="en-IN" dirty="0"/>
              <a:t>Huge community support</a:t>
            </a:r>
          </a:p>
          <a:p>
            <a:pPr marL="342900" indent="-342900" algn="l">
              <a:buFont typeface="+mj-lt"/>
              <a:buAutoNum type="arabicPeriod"/>
            </a:pPr>
            <a:r>
              <a:rPr lang="en-IN" dirty="0"/>
              <a:t>Virtual DOM enable fast re rendering of dom.</a:t>
            </a:r>
          </a:p>
          <a:p>
            <a:pPr marL="342900" indent="-342900" algn="l">
              <a:buFont typeface="+mj-lt"/>
              <a:buAutoNum type="arabicPeriod"/>
            </a:pPr>
            <a:r>
              <a:rPr lang="en-IN" dirty="0"/>
              <a:t>One way data binding helps in maintaining the data flow.</a:t>
            </a:r>
          </a:p>
          <a:p>
            <a:pPr marL="342900" indent="-342900" algn="l">
              <a:buFont typeface="+mj-lt"/>
              <a:buAutoNum type="arabicPeriod"/>
            </a:pPr>
            <a:r>
              <a:rPr lang="en-IN" dirty="0"/>
              <a:t>NPM gives lot library support.</a:t>
            </a:r>
          </a:p>
        </p:txBody>
      </p:sp>
      <p:sp>
        <p:nvSpPr>
          <p:cNvPr id="8" name="Content Placeholder 7">
            <a:extLst>
              <a:ext uri="{FF2B5EF4-FFF2-40B4-BE49-F238E27FC236}">
                <a16:creationId xmlns:a16="http://schemas.microsoft.com/office/drawing/2014/main" id="{7FA23BD1-F676-AFF3-2834-BE3B68504863}"/>
              </a:ext>
            </a:extLst>
          </p:cNvPr>
          <p:cNvSpPr>
            <a:spLocks noGrp="1"/>
          </p:cNvSpPr>
          <p:nvPr>
            <p:ph idx="15"/>
          </p:nvPr>
        </p:nvSpPr>
        <p:spPr/>
        <p:txBody>
          <a:bodyPr/>
          <a:lstStyle/>
          <a:p>
            <a:r>
              <a:rPr lang="en-IN" dirty="0"/>
              <a:t>Spring Boot</a:t>
            </a:r>
          </a:p>
        </p:txBody>
      </p:sp>
      <p:sp>
        <p:nvSpPr>
          <p:cNvPr id="9" name="Content Placeholder 8">
            <a:extLst>
              <a:ext uri="{FF2B5EF4-FFF2-40B4-BE49-F238E27FC236}">
                <a16:creationId xmlns:a16="http://schemas.microsoft.com/office/drawing/2014/main" id="{C8FA670E-397A-607C-73C0-6855B5EE341F}"/>
              </a:ext>
            </a:extLst>
          </p:cNvPr>
          <p:cNvSpPr>
            <a:spLocks noGrp="1"/>
          </p:cNvSpPr>
          <p:nvPr>
            <p:ph idx="16"/>
          </p:nvPr>
        </p:nvSpPr>
        <p:spPr/>
        <p:txBody>
          <a:bodyPr/>
          <a:lstStyle/>
          <a:p>
            <a:r>
              <a:rPr lang="en-IN" dirty="0"/>
              <a:t>React </a:t>
            </a:r>
            <a:r>
              <a:rPr lang="en-IN" dirty="0" err="1"/>
              <a:t>js</a:t>
            </a:r>
            <a:endParaRPr lang="en-IN" dirty="0"/>
          </a:p>
        </p:txBody>
      </p:sp>
      <p:pic>
        <p:nvPicPr>
          <p:cNvPr id="16" name="Picture Placeholder 15">
            <a:extLst>
              <a:ext uri="{FF2B5EF4-FFF2-40B4-BE49-F238E27FC236}">
                <a16:creationId xmlns:a16="http://schemas.microsoft.com/office/drawing/2014/main" id="{797927A2-5644-616F-0504-6BD471EC2DC0}"/>
              </a:ext>
            </a:extLst>
          </p:cNvPr>
          <p:cNvPicPr>
            <a:picLocks noGrp="1" noChangeAspect="1"/>
          </p:cNvPicPr>
          <p:nvPr>
            <p:ph type="pic" sz="quarter" idx="17"/>
          </p:nvPr>
        </p:nvPicPr>
        <p:blipFill>
          <a:blip r:embed="rId5"/>
          <a:srcRect t="158" b="158"/>
          <a:stretch>
            <a:fillRect/>
          </a:stretch>
        </p:blipFill>
        <p:spPr/>
      </p:pic>
    </p:spTree>
    <p:extLst>
      <p:ext uri="{BB962C8B-B14F-4D97-AF65-F5344CB8AC3E}">
        <p14:creationId xmlns:p14="http://schemas.microsoft.com/office/powerpoint/2010/main" val="2643362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D39476-F335-BD09-C408-EFBA03F989F5}"/>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sp>
        <p:nvSpPr>
          <p:cNvPr id="6" name="Title 1">
            <a:extLst>
              <a:ext uri="{FF2B5EF4-FFF2-40B4-BE49-F238E27FC236}">
                <a16:creationId xmlns:a16="http://schemas.microsoft.com/office/drawing/2014/main" id="{2208B469-CA2D-2D91-D8DC-2FC00ED3E65F}"/>
              </a:ext>
            </a:extLst>
          </p:cNvPr>
          <p:cNvSpPr txBox="1">
            <a:spLocks/>
          </p:cNvSpPr>
          <p:nvPr/>
        </p:nvSpPr>
        <p:spPr>
          <a:xfrm>
            <a:off x="520700" y="0"/>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IN" sz="2400" dirty="0"/>
              <a:t>Application architecture</a:t>
            </a:r>
          </a:p>
        </p:txBody>
      </p:sp>
      <p:pic>
        <p:nvPicPr>
          <p:cNvPr id="8" name="Picture 7">
            <a:extLst>
              <a:ext uri="{FF2B5EF4-FFF2-40B4-BE49-F238E27FC236}">
                <a16:creationId xmlns:a16="http://schemas.microsoft.com/office/drawing/2014/main" id="{7339B791-F2B5-78A9-5449-FF23D41B01C8}"/>
              </a:ext>
            </a:extLst>
          </p:cNvPr>
          <p:cNvPicPr>
            <a:picLocks noChangeAspect="1"/>
          </p:cNvPicPr>
          <p:nvPr/>
        </p:nvPicPr>
        <p:blipFill>
          <a:blip r:embed="rId2"/>
          <a:stretch>
            <a:fillRect/>
          </a:stretch>
        </p:blipFill>
        <p:spPr>
          <a:xfrm>
            <a:off x="1166070" y="963337"/>
            <a:ext cx="8735924" cy="56797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414069"/>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200</TotalTime>
  <Words>1087</Words>
  <Application>Microsoft Office PowerPoint</Application>
  <PresentationFormat>Widescreen</PresentationFormat>
  <Paragraphs>152</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Corbel</vt:lpstr>
      <vt:lpstr>Wingdings</vt:lpstr>
      <vt:lpstr>Office Theme</vt:lpstr>
      <vt:lpstr>Crowdfunding app </vt:lpstr>
      <vt:lpstr>AGENDA</vt:lpstr>
      <vt:lpstr>Abstract</vt:lpstr>
      <vt:lpstr>Literature survey</vt:lpstr>
      <vt:lpstr>PowerPoint Presentation</vt:lpstr>
      <vt:lpstr>Empathy map</vt:lpstr>
      <vt:lpstr>Proposed architecture</vt:lpstr>
      <vt:lpstr>Spring boot + react architecture </vt:lpstr>
      <vt:lpstr>PowerPoint Presentation</vt:lpstr>
      <vt:lpstr>Admin ⚙️</vt:lpstr>
      <vt:lpstr>Experimental results</vt:lpstr>
      <vt:lpstr>Experimental results</vt:lpstr>
      <vt:lpstr>Experimental results</vt:lpstr>
      <vt:lpstr>conclusion</vt:lpstr>
      <vt:lpstr>reference</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Karthi Fair Hawn</dc:creator>
  <cp:lastModifiedBy>Karthi Fair Hawn</cp:lastModifiedBy>
  <cp:revision>21</cp:revision>
  <dcterms:created xsi:type="dcterms:W3CDTF">2022-07-03T17:26:06Z</dcterms:created>
  <dcterms:modified xsi:type="dcterms:W3CDTF">2022-07-04T04:26:31Z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